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58" r:id="rId5"/>
    <p:sldId id="294" r:id="rId6"/>
    <p:sldId id="259" r:id="rId7"/>
    <p:sldId id="281" r:id="rId8"/>
    <p:sldId id="282" r:id="rId9"/>
    <p:sldId id="283" r:id="rId10"/>
    <p:sldId id="284" r:id="rId11"/>
    <p:sldId id="285" r:id="rId12"/>
    <p:sldId id="286" r:id="rId13"/>
    <p:sldId id="260" r:id="rId14"/>
    <p:sldId id="263" r:id="rId15"/>
    <p:sldId id="264" r:id="rId16"/>
    <p:sldId id="265" r:id="rId17"/>
    <p:sldId id="266" r:id="rId18"/>
    <p:sldId id="267" r:id="rId19"/>
    <p:sldId id="268" r:id="rId20"/>
    <p:sldId id="269" r:id="rId21"/>
    <p:sldId id="272" r:id="rId22"/>
    <p:sldId id="274" r:id="rId23"/>
    <p:sldId id="288" r:id="rId24"/>
    <p:sldId id="289" r:id="rId25"/>
    <p:sldId id="290" r:id="rId26"/>
    <p:sldId id="291" r:id="rId27"/>
    <p:sldId id="275" r:id="rId28"/>
    <p:sldId id="261" r:id="rId29"/>
    <p:sldId id="287" r:id="rId30"/>
    <p:sldId id="276" r:id="rId31"/>
    <p:sldId id="292" r:id="rId32"/>
    <p:sldId id="277" r:id="rId33"/>
    <p:sldId id="293" r:id="rId34"/>
    <p:sldId id="262" r:id="rId35"/>
    <p:sldId id="271" r:id="rId36"/>
    <p:sldId id="270" r:id="rId37"/>
    <p:sldId id="279" r:id="rId38"/>
    <p:sldId id="295" r:id="rId39"/>
    <p:sldId id="28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5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21C0B8-FF2B-4147-9F12-8E442844684D}" type="datetimeFigureOut">
              <a:rPr lang="id-ID" smtClean="0"/>
              <a:t>22/08/2024</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D998E209-A82D-4C69-A1EC-84DBD1392788}" type="slidenum">
              <a:rPr lang="id-ID" smtClean="0"/>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686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1C0B8-FF2B-4147-9F12-8E442844684D}" type="datetimeFigureOut">
              <a:rPr lang="id-ID" smtClean="0"/>
              <a:t>22/08/2024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98E209-A82D-4C69-A1EC-84DBD1392788}" type="slidenum">
              <a:rPr lang="id-ID" smtClean="0"/>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254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1C0B8-FF2B-4147-9F12-8E442844684D}" type="datetimeFigureOut">
              <a:rPr lang="id-ID" smtClean="0"/>
              <a:t>22/08/2024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98E209-A82D-4C69-A1EC-84DBD1392788}" type="slidenum">
              <a:rPr lang="id-ID" smtClean="0"/>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549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1C0B8-FF2B-4147-9F12-8E442844684D}" type="datetimeFigureOut">
              <a:rPr lang="id-ID" smtClean="0"/>
              <a:t>22/08/2024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98E209-A82D-4C69-A1EC-84DBD1392788}" type="slidenum">
              <a:rPr lang="id-ID" smtClean="0"/>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491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21C0B8-FF2B-4147-9F12-8E442844684D}" type="datetimeFigureOut">
              <a:rPr lang="id-ID" smtClean="0"/>
              <a:t>22/08/2024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98E209-A82D-4C69-A1EC-84DBD1392788}" type="slidenum">
              <a:rPr lang="id-ID" smtClean="0"/>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991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21C0B8-FF2B-4147-9F12-8E442844684D}" type="datetimeFigureOut">
              <a:rPr lang="id-ID" smtClean="0"/>
              <a:t>22/08/2024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98E209-A82D-4C69-A1EC-84DBD1392788}" type="slidenum">
              <a:rPr lang="id-ID" smtClean="0"/>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067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21C0B8-FF2B-4147-9F12-8E442844684D}" type="datetimeFigureOut">
              <a:rPr lang="id-ID" smtClean="0"/>
              <a:t>22/08/2024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998E209-A82D-4C69-A1EC-84DBD1392788}" type="slidenum">
              <a:rPr lang="id-ID" smtClean="0"/>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989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21C0B8-FF2B-4147-9F12-8E442844684D}" type="datetimeFigureOut">
              <a:rPr lang="id-ID" smtClean="0"/>
              <a:t>22/08/2024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998E209-A82D-4C69-A1EC-84DBD1392788}" type="slidenum">
              <a:rPr lang="id-ID" smtClean="0"/>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008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1C0B8-FF2B-4147-9F12-8E442844684D}" type="datetimeFigureOut">
              <a:rPr lang="id-ID" smtClean="0"/>
              <a:t>22/08/2024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998E209-A82D-4C69-A1EC-84DBD1392788}" type="slidenum">
              <a:rPr lang="id-ID" smtClean="0"/>
              <a:t>‹#›</a:t>
            </a:fld>
            <a:endParaRPr lang="id-ID"/>
          </a:p>
        </p:txBody>
      </p:sp>
    </p:spTree>
    <p:extLst>
      <p:ext uri="{BB962C8B-B14F-4D97-AF65-F5344CB8AC3E}">
        <p14:creationId xmlns:p14="http://schemas.microsoft.com/office/powerpoint/2010/main" val="2576069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21C0B8-FF2B-4147-9F12-8E442844684D}" type="datetimeFigureOut">
              <a:rPr lang="id-ID" smtClean="0"/>
              <a:t>22/08/2024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98E209-A82D-4C69-A1EC-84DBD1392788}" type="slidenum">
              <a:rPr lang="id-ID" smtClean="0"/>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193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721C0B8-FF2B-4147-9F12-8E442844684D}" type="datetimeFigureOut">
              <a:rPr lang="id-ID" smtClean="0"/>
              <a:t>22/08/2024</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D998E209-A82D-4C69-A1EC-84DBD1392788}" type="slidenum">
              <a:rPr lang="id-ID" smtClean="0"/>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152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721C0B8-FF2B-4147-9F12-8E442844684D}" type="datetimeFigureOut">
              <a:rPr lang="id-ID" smtClean="0"/>
              <a:t>22/08/2024</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998E209-A82D-4C69-A1EC-84DBD1392788}" type="slidenum">
              <a:rPr lang="id-ID" smtClean="0"/>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496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8DC83-0821-4C8D-AD45-BA889C64F8FC}"/>
              </a:ext>
            </a:extLst>
          </p:cNvPr>
          <p:cNvSpPr>
            <a:spLocks noGrp="1"/>
          </p:cNvSpPr>
          <p:nvPr>
            <p:ph type="ctrTitle"/>
          </p:nvPr>
        </p:nvSpPr>
        <p:spPr/>
        <p:txBody>
          <a:bodyPr/>
          <a:lstStyle/>
          <a:p>
            <a:r>
              <a:rPr lang="id-ID" dirty="0"/>
              <a:t>PELAYANAN PUBLIK</a:t>
            </a:r>
          </a:p>
        </p:txBody>
      </p:sp>
      <p:sp>
        <p:nvSpPr>
          <p:cNvPr id="3" name="Subtitle 2">
            <a:extLst>
              <a:ext uri="{FF2B5EF4-FFF2-40B4-BE49-F238E27FC236}">
                <a16:creationId xmlns:a16="http://schemas.microsoft.com/office/drawing/2014/main" xmlns="" id="{41F5CACA-0ADE-402B-B2E5-F4AA159D4C78}"/>
              </a:ext>
            </a:extLst>
          </p:cNvPr>
          <p:cNvSpPr>
            <a:spLocks noGrp="1"/>
          </p:cNvSpPr>
          <p:nvPr>
            <p:ph type="subTitle" idx="1"/>
          </p:nvPr>
        </p:nvSpPr>
        <p:spPr/>
        <p:txBody>
          <a:bodyPr/>
          <a:lstStyle/>
          <a:p>
            <a:r>
              <a:rPr lang="id-ID" dirty="0"/>
              <a:t>UU Nomor : 25 Tahun 2009 tanggal 18 juli 2009</a:t>
            </a:r>
          </a:p>
        </p:txBody>
      </p:sp>
    </p:spTree>
    <p:extLst>
      <p:ext uri="{BB962C8B-B14F-4D97-AF65-F5344CB8AC3E}">
        <p14:creationId xmlns:p14="http://schemas.microsoft.com/office/powerpoint/2010/main" val="4211615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679DD-1BB4-46AC-84FA-68933DA38A3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85A17CB-66D5-4ADF-8E3E-CD729C1715A0}"/>
              </a:ext>
            </a:extLst>
          </p:cNvPr>
          <p:cNvSpPr>
            <a:spLocks noGrp="1"/>
          </p:cNvSpPr>
          <p:nvPr>
            <p:ph idx="1"/>
          </p:nvPr>
        </p:nvSpPr>
        <p:spPr/>
        <p:txBody>
          <a:bodyPr>
            <a:noAutofit/>
          </a:bodyPr>
          <a:lstStyle/>
          <a:p>
            <a:pPr algn="just"/>
            <a:r>
              <a:rPr lang="id-ID" b="1" i="0" dirty="0">
                <a:solidFill>
                  <a:srgbClr val="111111"/>
                </a:solidFill>
                <a:effectLst/>
                <a:latin typeface="-apple-system"/>
              </a:rPr>
              <a:t>Keterbukaan</a:t>
            </a:r>
            <a:r>
              <a:rPr lang="id-ID" b="0" i="0" dirty="0">
                <a:solidFill>
                  <a:srgbClr val="111111"/>
                </a:solidFill>
                <a:effectLst/>
                <a:latin typeface="-apple-system"/>
              </a:rPr>
              <a:t>, yaitu prosedur/tatacara, persyaratan, satuan kerja/pejabat penanggungjawab pemberi pelayanan, waktu penyelesaian, rincian biaya/tarif serta hal-hal lain yang berkaitan dengan proses pelayanan wajib ditransformasikan secara terbuka agar mudah diketahui oleh masyarakat, baik diminta maupun tidak diminta.</a:t>
            </a:r>
          </a:p>
          <a:p>
            <a:pPr algn="just"/>
            <a:r>
              <a:rPr lang="id-ID" b="1" i="0" dirty="0">
                <a:solidFill>
                  <a:srgbClr val="111111"/>
                </a:solidFill>
                <a:effectLst/>
                <a:latin typeface="-apple-system"/>
              </a:rPr>
              <a:t>Efisiensi</a:t>
            </a:r>
            <a:r>
              <a:rPr lang="id-ID" b="0" i="0" dirty="0">
                <a:solidFill>
                  <a:srgbClr val="111111"/>
                </a:solidFill>
                <a:effectLst/>
                <a:latin typeface="-apple-system"/>
              </a:rPr>
              <a:t>, yaitu bahwa (a) persyaratan pelayanan hanya dibatasi hal-hal yang berkaitan langsung dengan pencapaian sasaran pelayanan dengan tetap memperhatikan keterpaduan antara persyaratan dengan produk pelayanan yang diberikan, (b) Dicegah adanya pengulangan pemenuhan persyaratan, dalam hal proses pelayanan masyarakat bersangkutan mempersyaratkan adanya kelengkapan persyaratan satuan kerja/instansi pemerintah lain yang terkait.</a:t>
            </a:r>
          </a:p>
          <a:p>
            <a:pPr marL="0" indent="0" algn="just">
              <a:buNone/>
            </a:pPr>
            <a:endParaRPr lang="id-ID" dirty="0"/>
          </a:p>
        </p:txBody>
      </p:sp>
    </p:spTree>
    <p:extLst>
      <p:ext uri="{BB962C8B-B14F-4D97-AF65-F5344CB8AC3E}">
        <p14:creationId xmlns:p14="http://schemas.microsoft.com/office/powerpoint/2010/main" val="1230429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06BF80-A28F-41DD-B80F-5BC8ECA36D3C}"/>
              </a:ext>
            </a:extLst>
          </p:cNvPr>
          <p:cNvSpPr>
            <a:spLocks noGrp="1"/>
          </p:cNvSpPr>
          <p:nvPr>
            <p:ph type="title"/>
          </p:nvPr>
        </p:nvSpPr>
        <p:spPr/>
        <p:txBody>
          <a:bodyPr/>
          <a:lstStyle/>
          <a:p>
            <a:r>
              <a:rPr lang="id-ID" dirty="0"/>
              <a:t> </a:t>
            </a:r>
          </a:p>
        </p:txBody>
      </p:sp>
      <p:sp>
        <p:nvSpPr>
          <p:cNvPr id="3" name="Content Placeholder 2">
            <a:extLst>
              <a:ext uri="{FF2B5EF4-FFF2-40B4-BE49-F238E27FC236}">
                <a16:creationId xmlns:a16="http://schemas.microsoft.com/office/drawing/2014/main" xmlns="" id="{4C829685-7DDF-43AA-B624-F147321AFCD6}"/>
              </a:ext>
            </a:extLst>
          </p:cNvPr>
          <p:cNvSpPr>
            <a:spLocks noGrp="1"/>
          </p:cNvSpPr>
          <p:nvPr>
            <p:ph idx="1"/>
          </p:nvPr>
        </p:nvSpPr>
        <p:spPr/>
        <p:txBody>
          <a:bodyPr/>
          <a:lstStyle/>
          <a:p>
            <a:pPr algn="just"/>
            <a:r>
              <a:rPr lang="id-ID" b="1" i="0" dirty="0">
                <a:solidFill>
                  <a:srgbClr val="111111"/>
                </a:solidFill>
                <a:effectLst/>
                <a:latin typeface="-apple-system"/>
              </a:rPr>
              <a:t>Ekonomis</a:t>
            </a:r>
            <a:r>
              <a:rPr lang="id-ID" b="0" i="0" dirty="0">
                <a:solidFill>
                  <a:srgbClr val="111111"/>
                </a:solidFill>
                <a:effectLst/>
                <a:latin typeface="-apple-system"/>
              </a:rPr>
              <a:t>, yaitu bahwa pengenaan biaya pelayanan harus ditetapkan secara wajar dengan memperhatikan: (a) Nilai barang atau jasa pelayanan masyarakat tidak menuntut biaya yang terlalu tinggi di luar kewajaran, (b) Kondisi atau kemampuan masyarakat untuk membayar, (c) ketentuan peraturan perundang-undangan yang berlaku.</a:t>
            </a:r>
          </a:p>
          <a:p>
            <a:pPr algn="just"/>
            <a:r>
              <a:rPr lang="id-ID" b="1" i="0" dirty="0">
                <a:solidFill>
                  <a:srgbClr val="111111"/>
                </a:solidFill>
                <a:effectLst/>
                <a:latin typeface="-apple-system"/>
              </a:rPr>
              <a:t>Keadilan</a:t>
            </a:r>
            <a:r>
              <a:rPr lang="id-ID" b="0" i="0" dirty="0">
                <a:solidFill>
                  <a:srgbClr val="111111"/>
                </a:solidFill>
                <a:effectLst/>
                <a:latin typeface="-apple-system"/>
              </a:rPr>
              <a:t>, yaitu bahwa pelaksanaan pelayanan publik dapat diselesaikan dalam kurun waktu yang telah ditentukan.</a:t>
            </a:r>
          </a:p>
          <a:p>
            <a:pPr marL="0" indent="0" algn="just">
              <a:buNone/>
            </a:pPr>
            <a:endParaRPr lang="id-ID" dirty="0"/>
          </a:p>
        </p:txBody>
      </p:sp>
    </p:spTree>
    <p:extLst>
      <p:ext uri="{BB962C8B-B14F-4D97-AF65-F5344CB8AC3E}">
        <p14:creationId xmlns:p14="http://schemas.microsoft.com/office/powerpoint/2010/main" val="863164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4FC326-7C6D-4D1C-A1E1-3A3293C6A3F0}"/>
              </a:ext>
            </a:extLst>
          </p:cNvPr>
          <p:cNvSpPr>
            <a:spLocks noGrp="1"/>
          </p:cNvSpPr>
          <p:nvPr>
            <p:ph type="title"/>
          </p:nvPr>
        </p:nvSpPr>
        <p:spPr>
          <a:xfrm>
            <a:off x="999516" y="1215485"/>
            <a:ext cx="9603275" cy="1049235"/>
          </a:xfrm>
        </p:spPr>
        <p:txBody>
          <a:bodyPr/>
          <a:lstStyle/>
          <a:p>
            <a:r>
              <a:rPr lang="id-ID" dirty="0"/>
              <a:t>KRITERIA KUANTITATIF</a:t>
            </a:r>
          </a:p>
        </p:txBody>
      </p:sp>
      <p:sp>
        <p:nvSpPr>
          <p:cNvPr id="3" name="Content Placeholder 2">
            <a:extLst>
              <a:ext uri="{FF2B5EF4-FFF2-40B4-BE49-F238E27FC236}">
                <a16:creationId xmlns:a16="http://schemas.microsoft.com/office/drawing/2014/main" xmlns="" id="{BDDFB2F8-EE1C-4D58-83E0-9BF411065707}"/>
              </a:ext>
            </a:extLst>
          </p:cNvPr>
          <p:cNvSpPr>
            <a:spLocks noGrp="1"/>
          </p:cNvSpPr>
          <p:nvPr>
            <p:ph idx="1"/>
          </p:nvPr>
        </p:nvSpPr>
        <p:spPr>
          <a:xfrm>
            <a:off x="749763" y="1912992"/>
            <a:ext cx="10692473" cy="3450613"/>
          </a:xfrm>
        </p:spPr>
        <p:txBody>
          <a:bodyPr>
            <a:noAutofit/>
          </a:bodyPr>
          <a:lstStyle/>
          <a:p>
            <a:pPr algn="just"/>
            <a:r>
              <a:rPr lang="id-ID" sz="1900" b="0" i="0" dirty="0">
                <a:solidFill>
                  <a:srgbClr val="111111"/>
                </a:solidFill>
                <a:effectLst/>
                <a:latin typeface="-apple-system"/>
              </a:rPr>
              <a:t>Jumlah warga/masyarakat yang meminta pelayanan (per hari, per bulan, atau per tahun) serta perkembangan pelayanan dari waktu ke waktu, apakah menunjukkan peningkatan atau tidak.</a:t>
            </a:r>
          </a:p>
          <a:p>
            <a:pPr algn="just"/>
            <a:r>
              <a:rPr lang="id-ID" sz="1900" b="0" i="0" dirty="0">
                <a:solidFill>
                  <a:srgbClr val="111111"/>
                </a:solidFill>
                <a:effectLst/>
                <a:latin typeface="-apple-system"/>
              </a:rPr>
              <a:t>Lamanya waktu pemberian pelayanan.</a:t>
            </a:r>
          </a:p>
          <a:p>
            <a:pPr algn="just"/>
            <a:r>
              <a:rPr lang="id-ID" sz="1900" b="0" i="0" dirty="0">
                <a:solidFill>
                  <a:srgbClr val="111111"/>
                </a:solidFill>
                <a:effectLst/>
                <a:latin typeface="-apple-system"/>
              </a:rPr>
              <a:t>Ratio/perbandingan antara jumlah pegawai/tenaga yang ada dengan jumlah warga/masyarakat yang meminta pelayanan untuk menunjukkan tingkat produktivitas kerja.</a:t>
            </a:r>
          </a:p>
          <a:p>
            <a:pPr algn="just"/>
            <a:r>
              <a:rPr lang="id-ID" sz="1900" b="0" i="0" dirty="0">
                <a:solidFill>
                  <a:srgbClr val="111111"/>
                </a:solidFill>
                <a:effectLst/>
                <a:latin typeface="-apple-system"/>
              </a:rPr>
              <a:t>Penggunaan perangkat-perangkat modern untuk mempercepat dan mempermudah pelaksanaan.</a:t>
            </a:r>
          </a:p>
          <a:p>
            <a:pPr algn="just"/>
            <a:r>
              <a:rPr lang="id-ID" sz="1900" b="0" i="0" dirty="0">
                <a:solidFill>
                  <a:srgbClr val="111111"/>
                </a:solidFill>
                <a:effectLst/>
                <a:latin typeface="-apple-system"/>
              </a:rPr>
              <a:t>Frekuensi keluhan dan atau pujian dari masyarakat mengenai kinerja pelayanan yang diberikan, baik melalui media massa maupun melalui kotak saran yang disediakan.</a:t>
            </a:r>
          </a:p>
          <a:p>
            <a:pPr algn="just"/>
            <a:r>
              <a:rPr lang="id-ID" sz="1900" b="0" i="0" dirty="0">
                <a:solidFill>
                  <a:srgbClr val="111111"/>
                </a:solidFill>
                <a:effectLst/>
                <a:latin typeface="-apple-system"/>
              </a:rPr>
              <a:t>Penilaian fisik lainnya, misalnya kebersihan dan kesejukan lingkungan, motivasi kerja pegawai dan lain-lain aspek yang mempunyai pengaruh langsung terhadap kinerja pelayanan publik.</a:t>
            </a:r>
            <a:r>
              <a:rPr lang="id-ID" sz="1900" dirty="0"/>
              <a:t/>
            </a:r>
            <a:br>
              <a:rPr lang="id-ID" sz="1900" dirty="0"/>
            </a:br>
            <a:endParaRPr lang="id-ID" sz="1900" dirty="0"/>
          </a:p>
        </p:txBody>
      </p:sp>
    </p:spTree>
    <p:extLst>
      <p:ext uri="{BB962C8B-B14F-4D97-AF65-F5344CB8AC3E}">
        <p14:creationId xmlns:p14="http://schemas.microsoft.com/office/powerpoint/2010/main" val="283951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79AF1-E507-4292-B448-8A9912ED0864}"/>
              </a:ext>
            </a:extLst>
          </p:cNvPr>
          <p:cNvSpPr>
            <a:spLocks noGrp="1"/>
          </p:cNvSpPr>
          <p:nvPr>
            <p:ph type="title"/>
          </p:nvPr>
        </p:nvSpPr>
        <p:spPr>
          <a:xfrm>
            <a:off x="1896437" y="777464"/>
            <a:ext cx="10515600" cy="1325563"/>
          </a:xfrm>
        </p:spPr>
        <p:txBody>
          <a:bodyPr/>
          <a:lstStyle/>
          <a:p>
            <a:r>
              <a:rPr lang="id-ID" dirty="0"/>
              <a:t>PENYELENGGARAAN PELAYANAN PUBLIK</a:t>
            </a:r>
            <a:br>
              <a:rPr lang="id-ID" dirty="0"/>
            </a:br>
            <a:r>
              <a:rPr lang="es-ES" b="0" i="0" dirty="0" err="1">
                <a:solidFill>
                  <a:srgbClr val="111111"/>
                </a:solidFill>
                <a:effectLst/>
                <a:latin typeface="-apple-system"/>
              </a:rPr>
              <a:t>Pasal</a:t>
            </a:r>
            <a:r>
              <a:rPr lang="es-ES" b="0" i="0" dirty="0">
                <a:solidFill>
                  <a:srgbClr val="111111"/>
                </a:solidFill>
                <a:effectLst/>
                <a:latin typeface="-apple-system"/>
              </a:rPr>
              <a:t> 8 UU No. 25 </a:t>
            </a:r>
            <a:r>
              <a:rPr lang="es-ES" b="0" i="0" dirty="0" err="1">
                <a:solidFill>
                  <a:srgbClr val="111111"/>
                </a:solidFill>
                <a:effectLst/>
                <a:latin typeface="-apple-system"/>
              </a:rPr>
              <a:t>Tahun</a:t>
            </a:r>
            <a:r>
              <a:rPr lang="es-ES" b="0" i="0" dirty="0">
                <a:solidFill>
                  <a:srgbClr val="111111"/>
                </a:solidFill>
                <a:effectLst/>
                <a:latin typeface="-apple-system"/>
              </a:rPr>
              <a:t> 2009 </a:t>
            </a:r>
            <a:endParaRPr lang="id-ID" dirty="0"/>
          </a:p>
        </p:txBody>
      </p:sp>
      <p:sp>
        <p:nvSpPr>
          <p:cNvPr id="3" name="Content Placeholder 2">
            <a:extLst>
              <a:ext uri="{FF2B5EF4-FFF2-40B4-BE49-F238E27FC236}">
                <a16:creationId xmlns:a16="http://schemas.microsoft.com/office/drawing/2014/main" xmlns="" id="{5341C6CA-5B0B-4637-8D73-FD11222015D3}"/>
              </a:ext>
            </a:extLst>
          </p:cNvPr>
          <p:cNvSpPr>
            <a:spLocks noGrp="1"/>
          </p:cNvSpPr>
          <p:nvPr>
            <p:ph idx="1"/>
          </p:nvPr>
        </p:nvSpPr>
        <p:spPr>
          <a:xfrm>
            <a:off x="1896437" y="2103027"/>
            <a:ext cx="10515600" cy="4351338"/>
          </a:xfrm>
        </p:spPr>
        <p:txBody>
          <a:bodyPr/>
          <a:lstStyle/>
          <a:p>
            <a:pPr marL="0" indent="0">
              <a:buNone/>
            </a:pPr>
            <a:r>
              <a:rPr lang="id-ID" dirty="0"/>
              <a:t>Minimal :</a:t>
            </a:r>
          </a:p>
          <a:p>
            <a:r>
              <a:rPr lang="id-ID" dirty="0"/>
              <a:t>Pelaksanaan pelayanan</a:t>
            </a:r>
          </a:p>
          <a:p>
            <a:r>
              <a:rPr lang="id-ID" dirty="0"/>
              <a:t>Pengelolaan pengaduan masyarakat</a:t>
            </a:r>
          </a:p>
          <a:p>
            <a:r>
              <a:rPr lang="id-ID" dirty="0"/>
              <a:t>Pengelolaan informasi</a:t>
            </a:r>
          </a:p>
          <a:p>
            <a:r>
              <a:rPr lang="id-ID" dirty="0"/>
              <a:t>Pengawasan internal</a:t>
            </a:r>
          </a:p>
          <a:p>
            <a:r>
              <a:rPr lang="id-ID" dirty="0"/>
              <a:t>Penyuluhan kepada masyarakat</a:t>
            </a:r>
          </a:p>
          <a:p>
            <a:r>
              <a:rPr lang="id-ID" dirty="0"/>
              <a:t>Pelayanan konsultasi</a:t>
            </a:r>
          </a:p>
        </p:txBody>
      </p:sp>
    </p:spTree>
    <p:extLst>
      <p:ext uri="{BB962C8B-B14F-4D97-AF65-F5344CB8AC3E}">
        <p14:creationId xmlns:p14="http://schemas.microsoft.com/office/powerpoint/2010/main" val="1982335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0F33F-B589-4E41-8381-375026588AEA}"/>
              </a:ext>
            </a:extLst>
          </p:cNvPr>
          <p:cNvSpPr>
            <a:spLocks noGrp="1"/>
          </p:cNvSpPr>
          <p:nvPr>
            <p:ph type="title"/>
          </p:nvPr>
        </p:nvSpPr>
        <p:spPr/>
        <p:txBody>
          <a:bodyPr/>
          <a:lstStyle/>
          <a:p>
            <a:r>
              <a:rPr lang="id-ID" sz="4400" dirty="0">
                <a:effectLst/>
                <a:latin typeface="Cambria" panose="02040503050406030204" pitchFamily="18" charset="0"/>
                <a:ea typeface="Cambria" panose="02040503050406030204" pitchFamily="18" charset="0"/>
                <a:cs typeface="Cambria" panose="02040503050406030204" pitchFamily="18" charset="0"/>
              </a:rPr>
              <a:t>Penyelenggara</a:t>
            </a:r>
            <a:r>
              <a:rPr lang="id-ID" sz="4400" spc="20" dirty="0">
                <a:effectLst/>
                <a:latin typeface="Cambria" panose="02040503050406030204" pitchFamily="18" charset="0"/>
                <a:ea typeface="Cambria" panose="02040503050406030204" pitchFamily="18" charset="0"/>
                <a:cs typeface="Cambria" panose="02040503050406030204" pitchFamily="18" charset="0"/>
              </a:rPr>
              <a:t> </a:t>
            </a:r>
            <a:r>
              <a:rPr lang="id-ID" sz="4400" dirty="0">
                <a:effectLst/>
                <a:latin typeface="Cambria" panose="02040503050406030204" pitchFamily="18" charset="0"/>
                <a:ea typeface="Cambria" panose="02040503050406030204" pitchFamily="18" charset="0"/>
                <a:cs typeface="Cambria" panose="02040503050406030204" pitchFamily="18" charset="0"/>
              </a:rPr>
              <a:t>memiliki</a:t>
            </a:r>
            <a:r>
              <a:rPr lang="id-ID" sz="4400" spc="25" dirty="0">
                <a:effectLst/>
                <a:latin typeface="Cambria" panose="02040503050406030204" pitchFamily="18" charset="0"/>
                <a:ea typeface="Cambria" panose="02040503050406030204" pitchFamily="18" charset="0"/>
                <a:cs typeface="Cambria" panose="02040503050406030204" pitchFamily="18" charset="0"/>
              </a:rPr>
              <a:t> </a:t>
            </a:r>
            <a:r>
              <a:rPr lang="id-ID" sz="4400" dirty="0">
                <a:effectLst/>
                <a:latin typeface="Cambria" panose="02040503050406030204" pitchFamily="18" charset="0"/>
                <a:ea typeface="Cambria" panose="02040503050406030204" pitchFamily="18" charset="0"/>
                <a:cs typeface="Cambria" panose="02040503050406030204" pitchFamily="18" charset="0"/>
              </a:rPr>
              <a:t>hak:</a:t>
            </a:r>
            <a:endParaRPr lang="id-ID" dirty="0"/>
          </a:p>
        </p:txBody>
      </p:sp>
      <p:sp>
        <p:nvSpPr>
          <p:cNvPr id="3" name="Content Placeholder 2">
            <a:extLst>
              <a:ext uri="{FF2B5EF4-FFF2-40B4-BE49-F238E27FC236}">
                <a16:creationId xmlns:a16="http://schemas.microsoft.com/office/drawing/2014/main" xmlns="" id="{89536658-8389-4564-B11F-14C746601EE1}"/>
              </a:ext>
            </a:extLst>
          </p:cNvPr>
          <p:cNvSpPr>
            <a:spLocks noGrp="1"/>
          </p:cNvSpPr>
          <p:nvPr>
            <p:ph idx="1"/>
          </p:nvPr>
        </p:nvSpPr>
        <p:spPr/>
        <p:txBody>
          <a:bodyPr>
            <a:normAutofit fontScale="92500"/>
          </a:bodyPr>
          <a:lstStyle/>
          <a:p>
            <a:pPr marL="342900" marR="212725" lvl="0" indent="-342900" algn="just">
              <a:lnSpc>
                <a:spcPts val="1285"/>
              </a:lnSpc>
              <a:buSzPts val="1200"/>
              <a:buFont typeface="Cambria" panose="02040503050406030204" pitchFamily="18" charset="0"/>
              <a:buAutoNum type="alphaLcPeriod"/>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memberikan</a:t>
            </a:r>
            <a:r>
              <a:rPr lang="id-ID" sz="2400" spc="21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21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tanpa</a:t>
            </a:r>
            <a:r>
              <a:rPr lang="id-ID" sz="2400" spc="21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dihambat</a:t>
            </a:r>
            <a:r>
              <a:rPr lang="id-ID" sz="2400" spc="21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pihak</a:t>
            </a:r>
            <a:r>
              <a:rPr lang="id-ID" sz="2400" spc="21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lain yang</a:t>
            </a:r>
            <a:r>
              <a:rPr lang="id-ID" sz="2400" spc="12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bukan</a:t>
            </a:r>
            <a:r>
              <a:rPr lang="id-ID" sz="2400" spc="12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tugasnya;</a:t>
            </a:r>
          </a:p>
          <a:p>
            <a:pPr marL="342900" marR="212725" lvl="0" indent="-342900" algn="just">
              <a:spcBef>
                <a:spcPts val="285"/>
              </a:spcBef>
              <a:spcAft>
                <a:spcPts val="0"/>
              </a:spcAft>
              <a:buSzPts val="1200"/>
              <a:buFont typeface="Cambria" panose="02040503050406030204" pitchFamily="18" charset="0"/>
              <a:buAutoNum type="alphaLcPeriod"/>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melakukan</a:t>
            </a:r>
            <a:r>
              <a:rPr lang="id-ID" sz="2400" spc="1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kerja</a:t>
            </a:r>
            <a:r>
              <a:rPr lang="id-ID" sz="2400" spc="1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sama;</a:t>
            </a:r>
          </a:p>
          <a:p>
            <a:pPr marL="342900" marR="213995" lvl="0" indent="-342900" algn="just">
              <a:lnSpc>
                <a:spcPct val="120000"/>
              </a:lnSpc>
              <a:spcBef>
                <a:spcPts val="275"/>
              </a:spcBef>
              <a:spcAft>
                <a:spcPts val="0"/>
              </a:spcAft>
              <a:buSzPts val="1200"/>
              <a:buFont typeface="Cambria" panose="02040503050406030204" pitchFamily="18" charset="0"/>
              <a:buAutoNum type="alphaLcPeriod"/>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mempunyai</a:t>
            </a:r>
            <a:r>
              <a:rPr lang="id-ID" sz="2400" spc="-3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anggaran</a:t>
            </a:r>
            <a:r>
              <a:rPr lang="id-ID" sz="2400" spc="-3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pembiayaan</a:t>
            </a:r>
            <a:r>
              <a:rPr lang="id-ID" sz="2400" spc="-3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penyelenggaraan</a:t>
            </a:r>
            <a:r>
              <a:rPr lang="id-ID" sz="2400" spc="-29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pelayananan</a:t>
            </a:r>
            <a:r>
              <a:rPr lang="id-ID" sz="2400" spc="8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publik;</a:t>
            </a:r>
          </a:p>
          <a:p>
            <a:pPr marL="342900" marR="212725" lvl="0" indent="-342900" algn="just">
              <a:lnSpc>
                <a:spcPct val="120000"/>
              </a:lnSpc>
              <a:spcBef>
                <a:spcPts val="10"/>
              </a:spcBef>
              <a:spcAft>
                <a:spcPts val="0"/>
              </a:spcAft>
              <a:buSzPts val="1200"/>
              <a:buFont typeface="Cambria" panose="02040503050406030204" pitchFamily="18" charset="0"/>
              <a:buAutoNum type="alphaLcPeriod"/>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melakukan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pembelaan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terhadap</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pengaduan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tuntutan</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sesuai</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dengan</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kenyataan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dalam</a:t>
            </a:r>
            <a:r>
              <a:rPr lang="id-ID" sz="2400" spc="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penyelenggaraan</a:t>
            </a:r>
            <a:r>
              <a:rPr lang="id-ID" sz="2400" spc="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publik;</a:t>
            </a:r>
            <a:r>
              <a:rPr lang="id-ID" sz="2400" spc="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p>
          <a:p>
            <a:pPr marL="342900" marR="212725" lvl="0" indent="-342900" algn="just">
              <a:lnSpc>
                <a:spcPct val="120000"/>
              </a:lnSpc>
              <a:spcBef>
                <a:spcPts val="10"/>
              </a:spcBef>
              <a:spcAft>
                <a:spcPts val="0"/>
              </a:spcAft>
              <a:buSzPts val="1200"/>
              <a:buFont typeface="Cambria" panose="02040503050406030204" pitchFamily="18" charset="0"/>
              <a:buAutoNum type="alphaLcPeriod"/>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menolak permintaan pelayanan yang bertentangan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dengan</a:t>
            </a:r>
            <a:r>
              <a:rPr lang="id-ID" sz="2400" spc="8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peraturan</a:t>
            </a:r>
            <a:r>
              <a:rPr lang="id-ID" sz="2400" spc="8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perundang-undangan.</a:t>
            </a:r>
          </a:p>
          <a:p>
            <a:pPr marL="0" indent="0">
              <a:buNone/>
            </a:pPr>
            <a:endParaRPr lang="id-ID" sz="3600" dirty="0"/>
          </a:p>
        </p:txBody>
      </p:sp>
    </p:spTree>
    <p:extLst>
      <p:ext uri="{BB962C8B-B14F-4D97-AF65-F5344CB8AC3E}">
        <p14:creationId xmlns:p14="http://schemas.microsoft.com/office/powerpoint/2010/main" val="2893710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4CB48-2F72-4C39-A066-69162DFEDC2E}"/>
              </a:ext>
            </a:extLst>
          </p:cNvPr>
          <p:cNvSpPr>
            <a:spLocks noGrp="1"/>
          </p:cNvSpPr>
          <p:nvPr>
            <p:ph type="title"/>
          </p:nvPr>
        </p:nvSpPr>
        <p:spPr>
          <a:xfrm>
            <a:off x="920393" y="1018814"/>
            <a:ext cx="10897638" cy="1049235"/>
          </a:xfrm>
        </p:spPr>
        <p:txBody>
          <a:bodyPr>
            <a:normAutofit/>
          </a:bodyPr>
          <a:lstStyle/>
          <a:p>
            <a:r>
              <a:rPr lang="id-ID" dirty="0">
                <a:effectLst/>
                <a:latin typeface="Cambria" panose="02040503050406030204" pitchFamily="18" charset="0"/>
                <a:ea typeface="Cambria" panose="02040503050406030204" pitchFamily="18" charset="0"/>
                <a:cs typeface="Cambria" panose="02040503050406030204" pitchFamily="18" charset="0"/>
              </a:rPr>
              <a:t>Penyelenggara berkewajiban: </a:t>
            </a:r>
            <a:r>
              <a:rPr lang="es-ES" sz="2400" b="0" i="0" dirty="0" err="1">
                <a:solidFill>
                  <a:srgbClr val="111111"/>
                </a:solidFill>
                <a:effectLst/>
                <a:latin typeface="-apple-system"/>
              </a:rPr>
              <a:t>Pasal</a:t>
            </a:r>
            <a:r>
              <a:rPr lang="es-ES" sz="2400" b="0" i="0" dirty="0">
                <a:solidFill>
                  <a:srgbClr val="111111"/>
                </a:solidFill>
                <a:effectLst/>
                <a:latin typeface="-apple-system"/>
              </a:rPr>
              <a:t> </a:t>
            </a:r>
            <a:r>
              <a:rPr lang="id-ID" sz="2400" b="0" i="0" dirty="0">
                <a:solidFill>
                  <a:srgbClr val="111111"/>
                </a:solidFill>
                <a:effectLst/>
                <a:latin typeface="-apple-system"/>
              </a:rPr>
              <a:t>1</a:t>
            </a:r>
            <a:r>
              <a:rPr lang="id-ID" sz="2400" dirty="0">
                <a:solidFill>
                  <a:srgbClr val="111111"/>
                </a:solidFill>
                <a:latin typeface="-apple-system"/>
              </a:rPr>
              <a:t>5</a:t>
            </a:r>
            <a:r>
              <a:rPr lang="es-ES" sz="2400" b="0" i="0" dirty="0">
                <a:solidFill>
                  <a:srgbClr val="111111"/>
                </a:solidFill>
                <a:effectLst/>
                <a:latin typeface="-apple-system"/>
              </a:rPr>
              <a:t> UU No 25 </a:t>
            </a:r>
            <a:r>
              <a:rPr lang="es-ES" sz="2400" b="0" i="0" dirty="0" err="1">
                <a:solidFill>
                  <a:srgbClr val="111111"/>
                </a:solidFill>
                <a:effectLst/>
                <a:latin typeface="-apple-system"/>
              </a:rPr>
              <a:t>Tahun</a:t>
            </a:r>
            <a:r>
              <a:rPr lang="es-ES" sz="2400" b="0" i="0" dirty="0">
                <a:solidFill>
                  <a:srgbClr val="111111"/>
                </a:solidFill>
                <a:effectLst/>
                <a:latin typeface="-apple-system"/>
              </a:rPr>
              <a:t> 2009</a:t>
            </a:r>
            <a:endParaRPr lang="id-ID" sz="2400" dirty="0"/>
          </a:p>
        </p:txBody>
      </p:sp>
      <p:sp>
        <p:nvSpPr>
          <p:cNvPr id="3" name="Content Placeholder 2">
            <a:extLst>
              <a:ext uri="{FF2B5EF4-FFF2-40B4-BE49-F238E27FC236}">
                <a16:creationId xmlns:a16="http://schemas.microsoft.com/office/drawing/2014/main" xmlns="" id="{DE25B94F-51DB-4A74-9750-FB589CCB5B15}"/>
              </a:ext>
            </a:extLst>
          </p:cNvPr>
          <p:cNvSpPr>
            <a:spLocks noGrp="1"/>
          </p:cNvSpPr>
          <p:nvPr>
            <p:ph idx="1"/>
          </p:nvPr>
        </p:nvSpPr>
        <p:spPr>
          <a:xfrm>
            <a:off x="920393" y="1842017"/>
            <a:ext cx="10515600" cy="4892693"/>
          </a:xfrm>
        </p:spPr>
        <p:txBody>
          <a:bodyPr>
            <a:normAutofit/>
          </a:bodyPr>
          <a:lstStyle/>
          <a:p>
            <a:pPr marL="342900" marR="212725" lvl="0" indent="-342900" algn="just">
              <a:spcBef>
                <a:spcPts val="320"/>
              </a:spcBef>
              <a:spcAft>
                <a:spcPts val="0"/>
              </a:spcAft>
              <a:buSzPts val="1200"/>
              <a:buFont typeface="Cambria" panose="02040503050406030204" pitchFamily="18" charset="0"/>
              <a:buAutoNum type="alphaLcPeriod"/>
              <a:tabLst>
                <a:tab pos="1778635" algn="l"/>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menyusun</a:t>
            </a:r>
            <a:r>
              <a:rPr lang="id-ID" spc="8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dan</a:t>
            </a:r>
            <a:r>
              <a:rPr lang="id-ID" spc="8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menetapkan</a:t>
            </a:r>
            <a:r>
              <a:rPr lang="id-ID" spc="8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standar</a:t>
            </a:r>
            <a:r>
              <a:rPr lang="id-ID" spc="9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2725" lvl="0" indent="-342900" algn="just">
              <a:lnSpc>
                <a:spcPct val="118000"/>
              </a:lnSpc>
              <a:spcBef>
                <a:spcPts val="285"/>
              </a:spcBef>
              <a:buSzPts val="1200"/>
              <a:buFont typeface="Cambria" panose="02040503050406030204" pitchFamily="18" charset="0"/>
              <a:buAutoNum type="alphaLcPeriod"/>
              <a:tabLst>
                <a:tab pos="1778635" algn="l"/>
                <a:tab pos="1779270" algn="l"/>
                <a:tab pos="2804160" algn="l"/>
                <a:tab pos="3963670" algn="l"/>
                <a:tab pos="4431665" algn="l"/>
              </a:tabLst>
            </a:pPr>
            <a:r>
              <a:rPr lang="id-ID" dirty="0">
                <a:effectLst/>
                <a:latin typeface="Cambria" panose="02040503050406030204" pitchFamily="18" charset="0"/>
                <a:ea typeface="Cambria" panose="02040503050406030204" pitchFamily="18" charset="0"/>
                <a:cs typeface="Cambria" panose="02040503050406030204" pitchFamily="18" charset="0"/>
              </a:rPr>
              <a:t>menyusun, menetapkan, dan</a:t>
            </a:r>
            <a:r>
              <a:rPr lang="id-ID" dirty="0">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memublikasikan</a:t>
            </a:r>
            <a:r>
              <a:rPr lang="id-ID" spc="-29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maklumat</a:t>
            </a:r>
            <a:r>
              <a:rPr lang="id-ID" spc="16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2725" lvl="0" indent="-342900" algn="just">
              <a:spcBef>
                <a:spcPts val="20"/>
              </a:spcBef>
              <a:spcAft>
                <a:spcPts val="0"/>
              </a:spcAft>
              <a:buSzPts val="1200"/>
              <a:buFont typeface="Cambria" panose="02040503050406030204" pitchFamily="18" charset="0"/>
              <a:buAutoNum type="alphaLcPeriod"/>
              <a:tabLst>
                <a:tab pos="1778635" algn="l"/>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menempatkan</a:t>
            </a:r>
            <a:r>
              <a:rPr lang="id-ID" spc="2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pelaksana</a:t>
            </a:r>
            <a:r>
              <a:rPr lang="id-ID" spc="2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2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kompeten;</a:t>
            </a:r>
          </a:p>
          <a:p>
            <a:pPr marL="342900" marR="213995" lvl="0" indent="-342900" algn="just">
              <a:lnSpc>
                <a:spcPct val="120000"/>
              </a:lnSpc>
              <a:spcBef>
                <a:spcPts val="285"/>
              </a:spcBef>
              <a:spcAft>
                <a:spcPts val="0"/>
              </a:spcAft>
              <a:buSzPts val="1200"/>
              <a:buFont typeface="Cambria" panose="02040503050406030204" pitchFamily="18" charset="0"/>
              <a:buAutoNum type="alphaLcPeriod"/>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menyediakan sarana, prasarana, dan/atau fasilitas</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publik</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mendukung</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terciptanya</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iklim</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7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memadai;</a:t>
            </a:r>
          </a:p>
          <a:p>
            <a:pPr marL="342900" marR="212725" lvl="0" indent="-342900" algn="just">
              <a:lnSpc>
                <a:spcPct val="120000"/>
              </a:lnSpc>
              <a:spcBef>
                <a:spcPts val="15"/>
              </a:spcBef>
              <a:buSzPts val="1200"/>
              <a:buFont typeface="Cambria" panose="02040503050406030204" pitchFamily="18" charset="0"/>
              <a:buAutoNum type="alphaLcPeriod"/>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memberikan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berkualitas</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sesuai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dengan</a:t>
            </a:r>
            <a:r>
              <a:rPr lang="id-ID" spc="6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asas</a:t>
            </a:r>
            <a:r>
              <a:rPr lang="id-ID" spc="6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penyelenggaraan</a:t>
            </a:r>
            <a:r>
              <a:rPr lang="id-ID" spc="6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6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publik;</a:t>
            </a:r>
          </a:p>
          <a:p>
            <a:pPr marL="342900" marR="212725" lvl="0" indent="-342900">
              <a:lnSpc>
                <a:spcPct val="120000"/>
              </a:lnSpc>
              <a:buSzPts val="1200"/>
              <a:buFont typeface="Cambria" panose="02040503050406030204" pitchFamily="18" charset="0"/>
              <a:buAutoNum type="alphaLcPeriod"/>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melaksanakan </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sesuai</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dengan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standar</a:t>
            </a:r>
            <a:r>
              <a:rPr lang="id-ID" spc="-29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2725" lvl="0" indent="-342900">
              <a:lnSpc>
                <a:spcPct val="120000"/>
              </a:lnSpc>
              <a:buSzPts val="1200"/>
              <a:buFont typeface="Cambria" panose="02040503050406030204" pitchFamily="18" charset="0"/>
              <a:buAutoNum type="alphaLcPeriod"/>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berpartisipasi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aktif</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mematuhi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peraturan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perundang-undangan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terkait</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dengan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penyelenggaraan</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publik;</a:t>
            </a:r>
          </a:p>
          <a:p>
            <a:pPr marL="342900" marR="212725" lvl="0" indent="-342900">
              <a:lnSpc>
                <a:spcPct val="120000"/>
              </a:lnSpc>
              <a:buSzPts val="1200"/>
              <a:buFont typeface="Cambria" panose="02040503050406030204" pitchFamily="18" charset="0"/>
              <a:buAutoNum type="alphaLcPeriod"/>
              <a:tabLst>
                <a:tab pos="1779270" algn="l"/>
              </a:tabLst>
            </a:pPr>
            <a:endParaRPr lang="id-ID" dirty="0">
              <a:effectLst/>
              <a:latin typeface="Cambria" panose="02040503050406030204" pitchFamily="18" charset="0"/>
              <a:ea typeface="Cambria" panose="02040503050406030204" pitchFamily="18" charset="0"/>
              <a:cs typeface="Cambria" panose="02040503050406030204" pitchFamily="18" charset="0"/>
            </a:endParaRPr>
          </a:p>
          <a:p>
            <a:pPr marL="342900" marR="212725" lvl="0" indent="-342900" algn="just">
              <a:lnSpc>
                <a:spcPct val="120000"/>
              </a:lnSpc>
              <a:spcBef>
                <a:spcPts val="15"/>
              </a:spcBef>
              <a:buSzPts val="1200"/>
              <a:buFont typeface="Cambria" panose="02040503050406030204" pitchFamily="18" charset="0"/>
              <a:buAutoNum type="alphaLcPeriod"/>
              <a:tabLst>
                <a:tab pos="1779270" algn="l"/>
              </a:tabLst>
            </a:pPr>
            <a:endParaRPr lang="id-ID" dirty="0">
              <a:effectLst/>
              <a:latin typeface="Cambria" panose="02040503050406030204" pitchFamily="18" charset="0"/>
              <a:ea typeface="Cambria" panose="02040503050406030204" pitchFamily="18" charset="0"/>
              <a:cs typeface="Cambria" panose="02040503050406030204" pitchFamily="18" charset="0"/>
            </a:endParaRPr>
          </a:p>
          <a:p>
            <a:pPr marL="0" indent="0" algn="just">
              <a:buNone/>
            </a:pPr>
            <a:endParaRPr lang="id-ID" sz="3200" dirty="0"/>
          </a:p>
        </p:txBody>
      </p:sp>
    </p:spTree>
    <p:extLst>
      <p:ext uri="{BB962C8B-B14F-4D97-AF65-F5344CB8AC3E}">
        <p14:creationId xmlns:p14="http://schemas.microsoft.com/office/powerpoint/2010/main" val="3928306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9245E9-ADC8-4E8B-B593-754451067490}"/>
              </a:ext>
            </a:extLst>
          </p:cNvPr>
          <p:cNvSpPr>
            <a:spLocks noGrp="1"/>
          </p:cNvSpPr>
          <p:nvPr>
            <p:ph idx="1"/>
          </p:nvPr>
        </p:nvSpPr>
        <p:spPr>
          <a:xfrm>
            <a:off x="838200" y="1880659"/>
            <a:ext cx="10515600" cy="4351338"/>
          </a:xfrm>
        </p:spPr>
        <p:txBody>
          <a:bodyPr>
            <a:noAutofit/>
          </a:bodyPr>
          <a:lstStyle/>
          <a:p>
            <a:pPr marL="342900" marR="213995" lvl="0" indent="-342900" algn="just">
              <a:lnSpc>
                <a:spcPct val="120000"/>
              </a:lnSpc>
              <a:spcBef>
                <a:spcPts val="810"/>
              </a:spcBef>
              <a:spcAft>
                <a:spcPts val="0"/>
              </a:spcAft>
              <a:buSzPts val="1200"/>
              <a:buFont typeface="Cambria" panose="02040503050406030204" pitchFamily="18" charset="0"/>
              <a:buAutoNum type="alphaLcPeriod" startAt="8"/>
              <a:tabLst>
                <a:tab pos="1779270" algn="l"/>
                <a:tab pos="3078480" algn="l"/>
                <a:tab pos="5006340" algn="l"/>
              </a:tabLst>
            </a:pPr>
            <a:r>
              <a:rPr lang="id-ID" dirty="0">
                <a:latin typeface="Cambria" panose="02040503050406030204" pitchFamily="18" charset="0"/>
                <a:ea typeface="Cambria" panose="02040503050406030204" pitchFamily="18" charset="0"/>
                <a:cs typeface="Cambria" panose="02040503050406030204" pitchFamily="18" charset="0"/>
              </a:rPr>
              <a:t>m</a:t>
            </a:r>
            <a:r>
              <a:rPr lang="id-ID" dirty="0">
                <a:effectLst/>
                <a:latin typeface="Cambria" panose="02040503050406030204" pitchFamily="18" charset="0"/>
                <a:ea typeface="Cambria" panose="02040503050406030204" pitchFamily="18" charset="0"/>
                <a:cs typeface="Cambria" panose="02040503050406030204" pitchFamily="18" charset="0"/>
              </a:rPr>
              <a:t>emberikan pertanggungjawaban terhadap</a:t>
            </a:r>
            <a:r>
              <a:rPr lang="id-ID" spc="-28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7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diselenggarakan;</a:t>
            </a:r>
          </a:p>
          <a:p>
            <a:pPr marL="342900" marR="213995" lvl="0" indent="-342900" algn="just">
              <a:lnSpc>
                <a:spcPct val="120000"/>
              </a:lnSpc>
              <a:spcBef>
                <a:spcPts val="10"/>
              </a:spcBef>
              <a:spcAft>
                <a:spcPts val="0"/>
              </a:spcAft>
              <a:buSzPts val="1200"/>
              <a:buFont typeface="Cambria" panose="02040503050406030204" pitchFamily="18" charset="0"/>
              <a:buAutoNum type="alphaLcPeriod" startAt="8"/>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membantu masyarakat dalam memahami hak dan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tanggung</a:t>
            </a:r>
            <a:r>
              <a:rPr lang="id-ID" spc="7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jawabnya;</a:t>
            </a:r>
          </a:p>
          <a:p>
            <a:pPr marL="342900" marR="212725" lvl="0" indent="-342900" algn="just">
              <a:lnSpc>
                <a:spcPct val="118000"/>
              </a:lnSpc>
              <a:spcBef>
                <a:spcPts val="10"/>
              </a:spcBef>
              <a:buSzPts val="1200"/>
              <a:buFont typeface="+mj-lt"/>
              <a:buAutoNum type="alphaLcPeriod" startAt="10"/>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bertanggung</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jawab</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dalam</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pengelolaan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organisasi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penyelenggara</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pelayanan</a:t>
            </a:r>
            <a:r>
              <a:rPr lang="id-ID" spc="7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publik;</a:t>
            </a:r>
          </a:p>
          <a:p>
            <a:pPr marL="342900" marR="212725" lvl="0" indent="-342900" algn="just">
              <a:lnSpc>
                <a:spcPct val="120000"/>
              </a:lnSpc>
              <a:spcBef>
                <a:spcPts val="20"/>
              </a:spcBef>
              <a:buSzPts val="1200"/>
              <a:buFont typeface="+mj-lt"/>
              <a:buAutoNum type="alphaLcPeriod" startAt="10"/>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memberikan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pertanggungjawaban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sesuai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dengan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hukum</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berlaku</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apabila</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mengundurkan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diri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atau</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melepaskan</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tanggung jawab</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atas</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posisi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atau</a:t>
            </a:r>
            <a:r>
              <a:rPr lang="id-ID" spc="-29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jabatan;</a:t>
            </a:r>
            <a:r>
              <a:rPr lang="id-ID" spc="8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dan</a:t>
            </a:r>
          </a:p>
          <a:p>
            <a:pPr marL="342900" marR="212090" lvl="0" indent="-342900" algn="just">
              <a:lnSpc>
                <a:spcPct val="120000"/>
              </a:lnSpc>
              <a:spcBef>
                <a:spcPts val="15"/>
              </a:spcBef>
              <a:spcAft>
                <a:spcPts val="0"/>
              </a:spcAft>
              <a:buSzPts val="1200"/>
              <a:buFont typeface="+mj-lt"/>
              <a:buAutoNum type="alphaLcPeriod" startAt="10"/>
              <a:tabLst>
                <a:tab pos="1779270" algn="l"/>
              </a:tabLst>
            </a:pPr>
            <a:r>
              <a:rPr lang="id-ID" dirty="0">
                <a:effectLst/>
                <a:latin typeface="Cambria" panose="02040503050406030204" pitchFamily="18" charset="0"/>
                <a:ea typeface="Cambria" panose="02040503050406030204" pitchFamily="18" charset="0"/>
                <a:cs typeface="Cambria" panose="02040503050406030204" pitchFamily="18" charset="0"/>
              </a:rPr>
              <a:t>memenuhi</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panggilan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atau</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mewakili</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organisasi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untuk</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hadir</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atau</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melaksanakan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perintah</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suatu</a:t>
            </a:r>
            <a:r>
              <a:rPr lang="id-ID" spc="-29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tindakan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hukum</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atas</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permintaan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pejabat</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29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berwenang</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dari</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lembaga</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negara</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atau</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instansi</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pemerintah</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yang</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berhak,</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berwenang,</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dan</a:t>
            </a:r>
            <a:r>
              <a:rPr lang="id-ID" spc="30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sah</a:t>
            </a:r>
            <a:r>
              <a:rPr lang="id-ID" spc="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sesuai</a:t>
            </a:r>
            <a:r>
              <a:rPr lang="id-ID" spc="90"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dengan</a:t>
            </a:r>
            <a:r>
              <a:rPr lang="id-ID" spc="9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peraturan</a:t>
            </a:r>
            <a:r>
              <a:rPr lang="id-ID" spc="95" dirty="0">
                <a:effectLst/>
                <a:latin typeface="Cambria" panose="02040503050406030204" pitchFamily="18" charset="0"/>
                <a:ea typeface="Cambria" panose="02040503050406030204" pitchFamily="18" charset="0"/>
                <a:cs typeface="Cambria" panose="02040503050406030204" pitchFamily="18" charset="0"/>
              </a:rPr>
              <a:t> </a:t>
            </a:r>
            <a:r>
              <a:rPr lang="id-ID" dirty="0">
                <a:effectLst/>
                <a:latin typeface="Cambria" panose="02040503050406030204" pitchFamily="18" charset="0"/>
                <a:ea typeface="Cambria" panose="02040503050406030204" pitchFamily="18" charset="0"/>
                <a:cs typeface="Cambria" panose="02040503050406030204" pitchFamily="18" charset="0"/>
              </a:rPr>
              <a:t>perundang-undangan.</a:t>
            </a:r>
          </a:p>
          <a:p>
            <a:pPr marL="0" indent="0">
              <a:buNone/>
            </a:pPr>
            <a:endParaRPr lang="id-ID" dirty="0"/>
          </a:p>
        </p:txBody>
      </p:sp>
    </p:spTree>
    <p:extLst>
      <p:ext uri="{BB962C8B-B14F-4D97-AF65-F5344CB8AC3E}">
        <p14:creationId xmlns:p14="http://schemas.microsoft.com/office/powerpoint/2010/main" val="590356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9BE95E-DBF0-4B71-A051-47F14F889F1B}"/>
              </a:ext>
            </a:extLst>
          </p:cNvPr>
          <p:cNvSpPr>
            <a:spLocks noGrp="1"/>
          </p:cNvSpPr>
          <p:nvPr>
            <p:ph type="title"/>
          </p:nvPr>
        </p:nvSpPr>
        <p:spPr>
          <a:xfrm>
            <a:off x="1122809" y="938084"/>
            <a:ext cx="9603275" cy="1049235"/>
          </a:xfrm>
        </p:spPr>
        <p:txBody>
          <a:bodyPr/>
          <a:lstStyle/>
          <a:p>
            <a:r>
              <a:rPr lang="id-ID" sz="4400" dirty="0">
                <a:effectLst/>
                <a:latin typeface="Cambria" panose="02040503050406030204" pitchFamily="18" charset="0"/>
                <a:ea typeface="Cambria" panose="02040503050406030204" pitchFamily="18" charset="0"/>
                <a:cs typeface="Cambria" panose="02040503050406030204" pitchFamily="18" charset="0"/>
              </a:rPr>
              <a:t>Pelaksana</a:t>
            </a:r>
            <a:r>
              <a:rPr lang="id-ID" sz="4400" spc="-20" dirty="0">
                <a:effectLst/>
                <a:latin typeface="Cambria" panose="02040503050406030204" pitchFamily="18" charset="0"/>
                <a:ea typeface="Cambria" panose="02040503050406030204" pitchFamily="18" charset="0"/>
                <a:cs typeface="Cambria" panose="02040503050406030204" pitchFamily="18" charset="0"/>
              </a:rPr>
              <a:t> </a:t>
            </a:r>
            <a:r>
              <a:rPr lang="id-ID" sz="4400" dirty="0">
                <a:effectLst/>
                <a:latin typeface="Cambria" panose="02040503050406030204" pitchFamily="18" charset="0"/>
                <a:ea typeface="Cambria" panose="02040503050406030204" pitchFamily="18" charset="0"/>
                <a:cs typeface="Cambria" panose="02040503050406030204" pitchFamily="18" charset="0"/>
              </a:rPr>
              <a:t>berkewajiban:</a:t>
            </a:r>
            <a:endParaRPr lang="id-ID" dirty="0"/>
          </a:p>
        </p:txBody>
      </p:sp>
      <p:sp>
        <p:nvSpPr>
          <p:cNvPr id="3" name="Content Placeholder 2">
            <a:extLst>
              <a:ext uri="{FF2B5EF4-FFF2-40B4-BE49-F238E27FC236}">
                <a16:creationId xmlns:a16="http://schemas.microsoft.com/office/drawing/2014/main" xmlns="" id="{FF9246F1-C790-4BA6-AECE-2AC76EE7565F}"/>
              </a:ext>
            </a:extLst>
          </p:cNvPr>
          <p:cNvSpPr>
            <a:spLocks noGrp="1"/>
          </p:cNvSpPr>
          <p:nvPr>
            <p:ph idx="1"/>
          </p:nvPr>
        </p:nvSpPr>
        <p:spPr>
          <a:xfrm>
            <a:off x="838200" y="1244155"/>
            <a:ext cx="10515600" cy="4965594"/>
          </a:xfrm>
        </p:spPr>
        <p:txBody>
          <a:bodyPr>
            <a:normAutofit lnSpcReduction="10000"/>
          </a:bodyPr>
          <a:lstStyle/>
          <a:p>
            <a:pPr marL="1207135" indent="0" algn="just">
              <a:lnSpc>
                <a:spcPts val="1395"/>
              </a:lnSpc>
              <a:buNone/>
            </a:pPr>
            <a:endParaRPr lang="id-ID" sz="2000" dirty="0">
              <a:latin typeface="Cambria" panose="02040503050406030204" pitchFamily="18" charset="0"/>
              <a:ea typeface="Cambria" panose="02040503050406030204" pitchFamily="18" charset="0"/>
              <a:cs typeface="Cambria" panose="02040503050406030204" pitchFamily="18" charset="0"/>
            </a:endParaRPr>
          </a:p>
          <a:p>
            <a:pPr marL="1207135" indent="0" algn="just">
              <a:lnSpc>
                <a:spcPts val="1395"/>
              </a:lnSpc>
              <a:buNone/>
            </a:pPr>
            <a:endParaRPr lang="id-ID" sz="2000" dirty="0">
              <a:effectLst/>
              <a:latin typeface="Cambria" panose="02040503050406030204" pitchFamily="18" charset="0"/>
              <a:ea typeface="Cambria" panose="02040503050406030204" pitchFamily="18" charset="0"/>
              <a:cs typeface="Cambria" panose="02040503050406030204" pitchFamily="18" charset="0"/>
            </a:endParaRPr>
          </a:p>
          <a:p>
            <a:pPr marL="342900" marR="213995" lvl="0" indent="-342900" algn="just">
              <a:lnSpc>
                <a:spcPct val="120000"/>
              </a:lnSpc>
              <a:spcBef>
                <a:spcPts val="435"/>
              </a:spcBef>
              <a:spcAft>
                <a:spcPts val="0"/>
              </a:spcAft>
              <a:buSzPts val="1200"/>
              <a:buFont typeface="Cambria" panose="02040503050406030204" pitchFamily="18" charset="0"/>
              <a:buAutoNum type="alphaLcPeriod"/>
              <a:tabLst>
                <a:tab pos="1779270" algn="l"/>
                <a:tab pos="3256915" algn="l"/>
                <a:tab pos="5363210" algn="l"/>
              </a:tabLst>
            </a:pPr>
            <a:r>
              <a:rPr lang="id-ID" sz="2000" dirty="0">
                <a:effectLst/>
                <a:latin typeface="Cambria" panose="02040503050406030204" pitchFamily="18" charset="0"/>
                <a:ea typeface="Cambria" panose="02040503050406030204" pitchFamily="18" charset="0"/>
                <a:cs typeface="Cambria" panose="02040503050406030204" pitchFamily="18" charset="0"/>
              </a:rPr>
              <a:t>melakukan kegiatan pelayanan sesuai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dengan</a:t>
            </a:r>
            <a:r>
              <a:rPr lang="id-ID" sz="2000" spc="-290"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penugasan</a:t>
            </a:r>
            <a:r>
              <a:rPr lang="id-ID" sz="2000" spc="3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yang</a:t>
            </a:r>
            <a:r>
              <a:rPr lang="id-ID" sz="2000" spc="4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diberikan</a:t>
            </a:r>
            <a:r>
              <a:rPr lang="id-ID" sz="2000" spc="4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oleh</a:t>
            </a:r>
            <a:r>
              <a:rPr lang="id-ID" sz="2000" spc="4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penyelenggara;</a:t>
            </a:r>
          </a:p>
          <a:p>
            <a:pPr marL="342900" marR="213995" lvl="0" indent="-342900" algn="just">
              <a:lnSpc>
                <a:spcPct val="120000"/>
              </a:lnSpc>
              <a:spcBef>
                <a:spcPts val="435"/>
              </a:spcBef>
              <a:spcAft>
                <a:spcPts val="0"/>
              </a:spcAft>
              <a:buSzPts val="1200"/>
              <a:buFont typeface="Cambria" panose="02040503050406030204" pitchFamily="18" charset="0"/>
              <a:buAutoNum type="alphaLcPeriod"/>
              <a:tabLst>
                <a:tab pos="1779270" algn="l"/>
                <a:tab pos="3256915" algn="l"/>
                <a:tab pos="5363210" algn="l"/>
              </a:tabLst>
            </a:pPr>
            <a:r>
              <a:rPr lang="id-ID" sz="2000" dirty="0">
                <a:effectLst/>
                <a:latin typeface="Cambria" panose="02040503050406030204" pitchFamily="18" charset="0"/>
                <a:ea typeface="Cambria" panose="02040503050406030204" pitchFamily="18" charset="0"/>
                <a:cs typeface="Cambria" panose="02040503050406030204" pitchFamily="18" charset="0"/>
              </a:rPr>
              <a:t>memberikan	pertanggungjawaban</a:t>
            </a:r>
            <a:r>
              <a:rPr lang="id-ID" sz="2000" dirty="0">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atas </a:t>
            </a:r>
            <a:r>
              <a:rPr lang="id-ID" sz="2000" spc="-29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pelaksanaan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pelayanan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sesuai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dengan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peraturan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perundang-undangan;</a:t>
            </a:r>
          </a:p>
          <a:p>
            <a:pPr marL="342900" marR="213360" lvl="0" indent="-342900" algn="just">
              <a:lnSpc>
                <a:spcPct val="120000"/>
              </a:lnSpc>
              <a:spcBef>
                <a:spcPts val="405"/>
              </a:spcBef>
              <a:spcAft>
                <a:spcPts val="0"/>
              </a:spcAft>
              <a:buSzPts val="1200"/>
              <a:buFont typeface="Cambria" panose="02040503050406030204" pitchFamily="18" charset="0"/>
              <a:buAutoNum type="alphaLcPeriod"/>
              <a:tabLst>
                <a:tab pos="1779270" algn="l"/>
              </a:tabLst>
            </a:pPr>
            <a:r>
              <a:rPr lang="id-ID" sz="2000" dirty="0">
                <a:effectLst/>
                <a:latin typeface="Cambria" panose="02040503050406030204" pitchFamily="18" charset="0"/>
                <a:ea typeface="Cambria" panose="02040503050406030204" pitchFamily="18" charset="0"/>
                <a:cs typeface="Cambria" panose="02040503050406030204" pitchFamily="18" charset="0"/>
              </a:rPr>
              <a:t>memenuhi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panggilan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untuk</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hadir</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atau</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melaksanakan</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perintah</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suatu</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tindakan</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hukum</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atas</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permintaan</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pejabat</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yang</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berwenang</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dari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lembaga</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negara</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atau</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instansi</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pemerintah</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yang</a:t>
            </a:r>
            <a:r>
              <a:rPr lang="id-ID" sz="2000" spc="-290"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berhak,</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berwenang,</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sah</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sesuai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dengan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peraturan</a:t>
            </a:r>
            <a:r>
              <a:rPr lang="id-ID" sz="2000" spc="80"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perundang-undangan;</a:t>
            </a:r>
          </a:p>
          <a:p>
            <a:pPr marL="342900" marR="212725" lvl="0" indent="-342900" algn="just">
              <a:lnSpc>
                <a:spcPct val="120000"/>
              </a:lnSpc>
              <a:spcBef>
                <a:spcPts val="825"/>
              </a:spcBef>
              <a:buSzPts val="1200"/>
              <a:buFont typeface="Cambria" panose="02040503050406030204" pitchFamily="18" charset="0"/>
              <a:buAutoNum type="alphaLcPeriod" startAt="4"/>
              <a:tabLst>
                <a:tab pos="1779270" algn="l"/>
                <a:tab pos="3141345" algn="l"/>
                <a:tab pos="5131435" algn="l"/>
              </a:tabLst>
            </a:pPr>
            <a:r>
              <a:rPr lang="id-ID" sz="2000" dirty="0">
                <a:effectLst/>
                <a:latin typeface="Cambria" panose="02040503050406030204" pitchFamily="18" charset="0"/>
                <a:ea typeface="Cambria" panose="02040503050406030204" pitchFamily="18" charset="0"/>
                <a:cs typeface="Cambria" panose="02040503050406030204" pitchFamily="18" charset="0"/>
              </a:rPr>
              <a:t>memberikan	pertanggungjawaban </a:t>
            </a:r>
            <a:r>
              <a:rPr lang="id-ID" sz="2000" spc="-5" dirty="0">
                <a:effectLst/>
                <a:latin typeface="Cambria" panose="02040503050406030204" pitchFamily="18" charset="0"/>
                <a:ea typeface="Cambria" panose="02040503050406030204" pitchFamily="18" charset="0"/>
                <a:cs typeface="Cambria" panose="02040503050406030204" pitchFamily="18" charset="0"/>
              </a:rPr>
              <a:t>apabila</a:t>
            </a:r>
            <a:r>
              <a:rPr lang="id-ID" sz="2000" spc="-29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mengundurkan</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diri</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atau</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melepaskan</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tanggung</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jawab</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sesuai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dengan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peraturan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perundang-</a:t>
            </a:r>
            <a:r>
              <a:rPr lang="id-ID" sz="2000" spc="-290"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undangan;</a:t>
            </a:r>
            <a:r>
              <a:rPr lang="id-ID" sz="2000" spc="80"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dan</a:t>
            </a:r>
          </a:p>
          <a:p>
            <a:pPr marL="342900" marR="212725" lvl="0" indent="-342900" algn="just">
              <a:lnSpc>
                <a:spcPct val="120000"/>
              </a:lnSpc>
              <a:spcBef>
                <a:spcPts val="410"/>
              </a:spcBef>
              <a:buSzPts val="1200"/>
              <a:buFont typeface="Cambria" panose="02040503050406030204" pitchFamily="18" charset="0"/>
              <a:buAutoNum type="alphaLcPeriod" startAt="4"/>
              <a:tabLst>
                <a:tab pos="1779270" algn="l"/>
              </a:tabLst>
            </a:pPr>
            <a:r>
              <a:rPr lang="id-ID" sz="2000" dirty="0">
                <a:effectLst/>
                <a:latin typeface="Cambria" panose="02040503050406030204" pitchFamily="18" charset="0"/>
                <a:ea typeface="Cambria" panose="02040503050406030204" pitchFamily="18" charset="0"/>
                <a:cs typeface="Cambria" panose="02040503050406030204" pitchFamily="18" charset="0"/>
              </a:rPr>
              <a:t>melakukan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evaluasi</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dan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membuat</a:t>
            </a:r>
            <a:r>
              <a:rPr lang="id-ID" sz="2000" spc="30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laporan</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keuangan dan kinerja kepada penyelenggara secara</a:t>
            </a:r>
            <a:r>
              <a:rPr lang="id-ID" sz="2000" spc="5" dirty="0">
                <a:effectLst/>
                <a:latin typeface="Cambria" panose="02040503050406030204" pitchFamily="18" charset="0"/>
                <a:ea typeface="Cambria" panose="02040503050406030204" pitchFamily="18" charset="0"/>
                <a:cs typeface="Cambria" panose="02040503050406030204" pitchFamily="18" charset="0"/>
              </a:rPr>
              <a:t> </a:t>
            </a:r>
            <a:r>
              <a:rPr lang="id-ID" sz="2000" dirty="0">
                <a:effectLst/>
                <a:latin typeface="Cambria" panose="02040503050406030204" pitchFamily="18" charset="0"/>
                <a:ea typeface="Cambria" panose="02040503050406030204" pitchFamily="18" charset="0"/>
                <a:cs typeface="Cambria" panose="02040503050406030204" pitchFamily="18" charset="0"/>
              </a:rPr>
              <a:t>berkala.</a:t>
            </a:r>
          </a:p>
          <a:p>
            <a:pPr marL="342900" marR="213360" lvl="0" indent="-342900" algn="just">
              <a:lnSpc>
                <a:spcPct val="120000"/>
              </a:lnSpc>
              <a:spcBef>
                <a:spcPts val="405"/>
              </a:spcBef>
              <a:spcAft>
                <a:spcPts val="0"/>
              </a:spcAft>
              <a:buSzPts val="1200"/>
              <a:buFont typeface="Cambria" panose="02040503050406030204" pitchFamily="18" charset="0"/>
              <a:buAutoNum type="alphaLcPeriod"/>
              <a:tabLst>
                <a:tab pos="1779270" algn="l"/>
              </a:tabLst>
            </a:pPr>
            <a:endParaRPr lang="id-ID" sz="2000" dirty="0">
              <a:effectLst/>
              <a:latin typeface="Cambria" panose="02040503050406030204" pitchFamily="18" charset="0"/>
              <a:ea typeface="Cambria" panose="02040503050406030204" pitchFamily="18" charset="0"/>
              <a:cs typeface="Cambria" panose="02040503050406030204" pitchFamily="18" charset="0"/>
            </a:endParaRPr>
          </a:p>
          <a:p>
            <a:pPr marL="342900" marR="213360" lvl="0" indent="-342900" algn="just">
              <a:lnSpc>
                <a:spcPct val="120000"/>
              </a:lnSpc>
              <a:spcBef>
                <a:spcPts val="405"/>
              </a:spcBef>
              <a:spcAft>
                <a:spcPts val="0"/>
              </a:spcAft>
              <a:buSzPts val="1200"/>
              <a:buFont typeface="Cambria" panose="02040503050406030204" pitchFamily="18" charset="0"/>
              <a:buAutoNum type="alphaLcPeriod"/>
              <a:tabLst>
                <a:tab pos="1779270" algn="l"/>
              </a:tabLst>
            </a:pPr>
            <a:endParaRPr lang="id-ID" sz="2000" dirty="0">
              <a:effectLst/>
              <a:latin typeface="Cambria" panose="02040503050406030204" pitchFamily="18" charset="0"/>
              <a:ea typeface="Cambria" panose="02040503050406030204" pitchFamily="18" charset="0"/>
              <a:cs typeface="Cambria" panose="02040503050406030204" pitchFamily="18" charset="0"/>
            </a:endParaRPr>
          </a:p>
          <a:p>
            <a:pPr marL="0" indent="0" algn="just">
              <a:buNone/>
            </a:pPr>
            <a:endParaRPr lang="id-ID" sz="3200" dirty="0"/>
          </a:p>
        </p:txBody>
      </p:sp>
    </p:spTree>
    <p:extLst>
      <p:ext uri="{BB962C8B-B14F-4D97-AF65-F5344CB8AC3E}">
        <p14:creationId xmlns:p14="http://schemas.microsoft.com/office/powerpoint/2010/main" val="71970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73EBE7-1290-4DBD-8BD5-5426366C57A3}"/>
              </a:ext>
            </a:extLst>
          </p:cNvPr>
          <p:cNvSpPr>
            <a:spLocks noGrp="1"/>
          </p:cNvSpPr>
          <p:nvPr>
            <p:ph type="title"/>
          </p:nvPr>
        </p:nvSpPr>
        <p:spPr>
          <a:xfrm>
            <a:off x="1205000" y="927809"/>
            <a:ext cx="9603275" cy="1049235"/>
          </a:xfrm>
        </p:spPr>
        <p:txBody>
          <a:bodyPr/>
          <a:lstStyle/>
          <a:p>
            <a:r>
              <a:rPr lang="id-ID" sz="4400" dirty="0">
                <a:effectLst/>
                <a:latin typeface="Cambria" panose="02040503050406030204" pitchFamily="18" charset="0"/>
                <a:ea typeface="Cambria" panose="02040503050406030204" pitchFamily="18" charset="0"/>
                <a:cs typeface="Cambria" panose="02040503050406030204" pitchFamily="18" charset="0"/>
              </a:rPr>
              <a:t>Pelaksana</a:t>
            </a:r>
            <a:r>
              <a:rPr lang="id-ID" sz="4400" spc="65" dirty="0">
                <a:effectLst/>
                <a:latin typeface="Cambria" panose="02040503050406030204" pitchFamily="18" charset="0"/>
                <a:ea typeface="Cambria" panose="02040503050406030204" pitchFamily="18" charset="0"/>
                <a:cs typeface="Cambria" panose="02040503050406030204" pitchFamily="18" charset="0"/>
              </a:rPr>
              <a:t> </a:t>
            </a:r>
            <a:r>
              <a:rPr lang="id-ID" sz="4400" dirty="0">
                <a:effectLst/>
                <a:latin typeface="Cambria" panose="02040503050406030204" pitchFamily="18" charset="0"/>
                <a:ea typeface="Cambria" panose="02040503050406030204" pitchFamily="18" charset="0"/>
                <a:cs typeface="Cambria" panose="02040503050406030204" pitchFamily="18" charset="0"/>
              </a:rPr>
              <a:t>dilarang :</a:t>
            </a:r>
            <a:endParaRPr lang="id-ID" dirty="0"/>
          </a:p>
        </p:txBody>
      </p:sp>
      <p:sp>
        <p:nvSpPr>
          <p:cNvPr id="3" name="Content Placeholder 2">
            <a:extLst>
              <a:ext uri="{FF2B5EF4-FFF2-40B4-BE49-F238E27FC236}">
                <a16:creationId xmlns:a16="http://schemas.microsoft.com/office/drawing/2014/main" xmlns="" id="{2C9A7B04-73CF-4B8B-A062-0FAC2497E878}"/>
              </a:ext>
            </a:extLst>
          </p:cNvPr>
          <p:cNvSpPr>
            <a:spLocks noGrp="1"/>
          </p:cNvSpPr>
          <p:nvPr>
            <p:ph idx="1"/>
          </p:nvPr>
        </p:nvSpPr>
        <p:spPr>
          <a:xfrm>
            <a:off x="910119" y="1842844"/>
            <a:ext cx="10515600" cy="4697484"/>
          </a:xfrm>
        </p:spPr>
        <p:txBody>
          <a:bodyPr>
            <a:normAutofit/>
          </a:bodyPr>
          <a:lstStyle/>
          <a:p>
            <a:pPr marL="342900" marR="212090" lvl="0" indent="-342900" algn="just">
              <a:lnSpc>
                <a:spcPct val="120000"/>
              </a:lnSpc>
              <a:spcBef>
                <a:spcPts val="585"/>
              </a:spcBef>
              <a:spcAft>
                <a:spcPts val="0"/>
              </a:spcAft>
              <a:buSzPts val="1200"/>
              <a:buFont typeface="Cambria" panose="02040503050406030204" pitchFamily="18" charset="0"/>
              <a:buAutoNum type="alphaLcPeriod"/>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merangkap</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sebagai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komisaris</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atau</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pengurus</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organisasi usaha bagi pelaksana yang berasal dari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lingkungan instansi pemerintah, badan usaha milik</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negara,</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badan</a:t>
            </a:r>
            <a:r>
              <a:rPr lang="id-ID" sz="2200" spc="9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usaha</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milik</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daerah;</a:t>
            </a:r>
          </a:p>
          <a:p>
            <a:pPr marL="342900" marR="213995" lvl="0" indent="-342900" algn="just">
              <a:lnSpc>
                <a:spcPct val="120000"/>
              </a:lnSpc>
              <a:spcBef>
                <a:spcPts val="300"/>
              </a:spcBef>
              <a:spcAft>
                <a:spcPts val="0"/>
              </a:spcAft>
              <a:buSzPts val="1200"/>
              <a:buFont typeface="Cambria" panose="02040503050406030204" pitchFamily="18" charset="0"/>
              <a:buAutoNum type="alphaLcPeriod"/>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meninggalkan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tugas</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kewajiban,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kecuali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mempunyai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alasan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yang</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jelas,</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rasional,</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sah</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sesuai</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dengan</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peraturan</a:t>
            </a:r>
            <a:r>
              <a:rPr lang="id-ID" sz="2200" spc="8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perundang-undangan;</a:t>
            </a:r>
          </a:p>
          <a:p>
            <a:pPr marL="342900" marR="212725" lvl="0" indent="-342900" algn="just">
              <a:lnSpc>
                <a:spcPct val="120000"/>
              </a:lnSpc>
              <a:spcBef>
                <a:spcPts val="315"/>
              </a:spcBef>
              <a:buSzPts val="1200"/>
              <a:buFont typeface="Cambria" panose="02040503050406030204" pitchFamily="18" charset="0"/>
              <a:buAutoNum type="alphaLcPeriod"/>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menambah</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pelaksana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tanpa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persetujuan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penyelenggara;</a:t>
            </a:r>
          </a:p>
          <a:p>
            <a:pPr marL="342900" marR="212090" lvl="0" indent="-342900" algn="just">
              <a:lnSpc>
                <a:spcPct val="120000"/>
              </a:lnSpc>
              <a:spcBef>
                <a:spcPts val="295"/>
              </a:spcBef>
              <a:spcAft>
                <a:spcPts val="0"/>
              </a:spcAft>
              <a:buSzPts val="1200"/>
              <a:buFont typeface="Cambria" panose="02040503050406030204" pitchFamily="18" charset="0"/>
              <a:buAutoNum type="alphaLcPeriod"/>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membuat perjanjian kerja sama dengan pihak lain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tanpa</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persetujuan</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penyelenggara;</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
            </a:r>
          </a:p>
          <a:p>
            <a:pPr marL="342900" marR="212090" lvl="0" indent="-342900" algn="just">
              <a:lnSpc>
                <a:spcPct val="120000"/>
              </a:lnSpc>
              <a:spcBef>
                <a:spcPts val="295"/>
              </a:spcBef>
              <a:spcAft>
                <a:spcPts val="0"/>
              </a:spcAft>
              <a:buSzPts val="1200"/>
              <a:buFont typeface="Cambria" panose="02040503050406030204" pitchFamily="18" charset="0"/>
              <a:buAutoNum type="alphaLcPeriod"/>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melanggar</a:t>
            </a:r>
            <a:r>
              <a:rPr lang="id-ID" sz="2200" spc="4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asas</a:t>
            </a:r>
            <a:r>
              <a:rPr lang="id-ID" sz="2200" spc="4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penyelenggaraan</a:t>
            </a:r>
            <a:r>
              <a:rPr lang="id-ID" sz="2200" spc="4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r>
              <a:rPr lang="id-ID" sz="2200" spc="4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publik.</a:t>
            </a:r>
          </a:p>
          <a:p>
            <a:pPr marL="0" indent="0" algn="just">
              <a:buNone/>
            </a:pPr>
            <a:endParaRPr lang="id-ID" sz="2200" dirty="0">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2965685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DE7AE-7CF0-488F-935B-8433817C1BFA}"/>
              </a:ext>
            </a:extLst>
          </p:cNvPr>
          <p:cNvSpPr>
            <a:spLocks noGrp="1"/>
          </p:cNvSpPr>
          <p:nvPr>
            <p:ph type="title"/>
          </p:nvPr>
        </p:nvSpPr>
        <p:spPr>
          <a:xfrm>
            <a:off x="1451579" y="876445"/>
            <a:ext cx="9603275" cy="1049235"/>
          </a:xfrm>
        </p:spPr>
        <p:txBody>
          <a:bodyPr/>
          <a:lstStyle/>
          <a:p>
            <a:r>
              <a:rPr lang="id-ID" sz="4400" dirty="0">
                <a:effectLst/>
                <a:latin typeface="Cambria" panose="02040503050406030204" pitchFamily="18" charset="0"/>
                <a:ea typeface="Cambria" panose="02040503050406030204" pitchFamily="18" charset="0"/>
                <a:cs typeface="Cambria" panose="02040503050406030204" pitchFamily="18" charset="0"/>
              </a:rPr>
              <a:t>Masyarakat</a:t>
            </a:r>
            <a:r>
              <a:rPr lang="id-ID" sz="4400" spc="75" dirty="0">
                <a:effectLst/>
                <a:latin typeface="Cambria" panose="02040503050406030204" pitchFamily="18" charset="0"/>
                <a:ea typeface="Cambria" panose="02040503050406030204" pitchFamily="18" charset="0"/>
                <a:cs typeface="Cambria" panose="02040503050406030204" pitchFamily="18" charset="0"/>
              </a:rPr>
              <a:t> </a:t>
            </a:r>
            <a:r>
              <a:rPr lang="id-ID" sz="4400" dirty="0">
                <a:effectLst/>
                <a:latin typeface="Cambria" panose="02040503050406030204" pitchFamily="18" charset="0"/>
                <a:ea typeface="Cambria" panose="02040503050406030204" pitchFamily="18" charset="0"/>
                <a:cs typeface="Cambria" panose="02040503050406030204" pitchFamily="18" charset="0"/>
              </a:rPr>
              <a:t>berhak:</a:t>
            </a:r>
            <a:endParaRPr lang="id-ID" dirty="0"/>
          </a:p>
        </p:txBody>
      </p:sp>
      <p:sp>
        <p:nvSpPr>
          <p:cNvPr id="3" name="Content Placeholder 2">
            <a:extLst>
              <a:ext uri="{FF2B5EF4-FFF2-40B4-BE49-F238E27FC236}">
                <a16:creationId xmlns:a16="http://schemas.microsoft.com/office/drawing/2014/main" xmlns="" id="{A90777FD-3F0D-4B28-B14B-F4ECFBC85E63}"/>
              </a:ext>
            </a:extLst>
          </p:cNvPr>
          <p:cNvSpPr>
            <a:spLocks noGrp="1"/>
          </p:cNvSpPr>
          <p:nvPr>
            <p:ph idx="1"/>
          </p:nvPr>
        </p:nvSpPr>
        <p:spPr>
          <a:xfrm>
            <a:off x="1137146" y="1925680"/>
            <a:ext cx="10515600" cy="4351338"/>
          </a:xfrm>
        </p:spPr>
        <p:txBody>
          <a:bodyPr>
            <a:normAutofit/>
          </a:bodyPr>
          <a:lstStyle/>
          <a:p>
            <a:pPr marL="342900" marR="212725" lvl="0" indent="-342900" algn="just">
              <a:spcBef>
                <a:spcPts val="585"/>
              </a:spcBef>
              <a:spcAft>
                <a:spcPts val="0"/>
              </a:spcAft>
              <a:buSzPts val="1200"/>
              <a:buFont typeface="Cambria" panose="02040503050406030204" pitchFamily="18" charset="0"/>
              <a:buAutoNum type="alphaLcPeriod"/>
              <a:tabLst>
                <a:tab pos="1778635" algn="l"/>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mengetahui</a:t>
            </a:r>
            <a:r>
              <a:rPr lang="id-ID" sz="2200" spc="4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kebenaran</a:t>
            </a:r>
            <a:r>
              <a:rPr lang="id-ID" sz="2200" spc="5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isi</a:t>
            </a:r>
            <a:r>
              <a:rPr lang="id-ID" sz="2200" spc="5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standar</a:t>
            </a:r>
            <a:r>
              <a:rPr lang="id-ID" sz="2200" spc="4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2725" lvl="0" indent="-342900" algn="just">
              <a:spcBef>
                <a:spcPts val="585"/>
              </a:spcBef>
              <a:spcAft>
                <a:spcPts val="0"/>
              </a:spcAft>
              <a:buSzPts val="1200"/>
              <a:buFont typeface="Cambria" panose="02040503050406030204" pitchFamily="18" charset="0"/>
              <a:buAutoNum type="alphaLcPeriod"/>
              <a:tabLst>
                <a:tab pos="1778635" algn="l"/>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mengawasi</a:t>
            </a:r>
            <a:r>
              <a:rPr lang="id-ID" sz="2200" spc="5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pelaksanaan</a:t>
            </a:r>
            <a:r>
              <a:rPr lang="id-ID" sz="2200" spc="5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standar</a:t>
            </a:r>
            <a:r>
              <a:rPr lang="id-ID" sz="2200" spc="5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3995" lvl="0" indent="-342900" algn="just">
              <a:lnSpc>
                <a:spcPct val="120000"/>
              </a:lnSpc>
              <a:spcBef>
                <a:spcPts val="585"/>
              </a:spcBef>
              <a:spcAft>
                <a:spcPts val="0"/>
              </a:spcAft>
              <a:buSzPts val="1200"/>
              <a:buFont typeface="Cambria" panose="02040503050406030204" pitchFamily="18" charset="0"/>
              <a:buAutoNum type="alphaLcPeriod"/>
              <a:tabLst>
                <a:tab pos="1778635" algn="l"/>
                <a:tab pos="1779270" algn="l"/>
                <a:tab pos="2653665" algn="l"/>
                <a:tab pos="3564890" algn="l"/>
                <a:tab pos="4363085" algn="l"/>
                <a:tab pos="5323205" algn="l"/>
              </a:tabLst>
            </a:pPr>
            <a:r>
              <a:rPr lang="id-ID" sz="2200" dirty="0">
                <a:latin typeface="Cambria" panose="02040503050406030204" pitchFamily="18" charset="0"/>
                <a:ea typeface="Cambria" panose="02040503050406030204" pitchFamily="18" charset="0"/>
                <a:cs typeface="Cambria" panose="02040503050406030204" pitchFamily="18" charset="0"/>
              </a:rPr>
              <a:t>m</a:t>
            </a:r>
            <a:r>
              <a:rPr lang="id-ID" sz="2200" dirty="0">
                <a:effectLst/>
                <a:latin typeface="Cambria" panose="02040503050406030204" pitchFamily="18" charset="0"/>
                <a:ea typeface="Cambria" panose="02040503050406030204" pitchFamily="18" charset="0"/>
                <a:cs typeface="Cambria" panose="02040503050406030204" pitchFamily="18" charset="0"/>
              </a:rPr>
              <a:t>endapat tanggapan</a:t>
            </a:r>
            <a:r>
              <a:rPr lang="id-ID" sz="2200" dirty="0">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terhadap</a:t>
            </a:r>
            <a:r>
              <a:rPr lang="id-ID" sz="2200" dirty="0">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pengaduan</a:t>
            </a:r>
            <a:r>
              <a:rPr lang="id-ID" sz="2200" dirty="0">
                <a:latin typeface="Cambria" panose="02040503050406030204" pitchFamily="18" charset="0"/>
                <a:ea typeface="Cambria" panose="02040503050406030204" pitchFamily="18" charset="0"/>
                <a:cs typeface="Cambria" panose="02040503050406030204" pitchFamily="18" charset="0"/>
              </a:rPr>
              <a:t> </a:t>
            </a:r>
            <a:r>
              <a:rPr lang="id-ID" sz="2200" spc="-15" dirty="0">
                <a:effectLst/>
                <a:latin typeface="Cambria" panose="02040503050406030204" pitchFamily="18" charset="0"/>
                <a:ea typeface="Cambria" panose="02040503050406030204" pitchFamily="18" charset="0"/>
                <a:cs typeface="Cambria" panose="02040503050406030204" pitchFamily="18" charset="0"/>
              </a:rPr>
              <a:t>yang</a:t>
            </a:r>
            <a:r>
              <a:rPr lang="id-ID" sz="2200" spc="-29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diajukan;</a:t>
            </a:r>
          </a:p>
          <a:p>
            <a:pPr marL="342900" marR="213995" lvl="0" indent="-342900" algn="just">
              <a:lnSpc>
                <a:spcPct val="120000"/>
              </a:lnSpc>
              <a:spcBef>
                <a:spcPts val="810"/>
              </a:spcBef>
              <a:spcAft>
                <a:spcPts val="0"/>
              </a:spcAft>
              <a:buSzPts val="1200"/>
              <a:buFont typeface="Cambria" panose="02040503050406030204" pitchFamily="18" charset="0"/>
              <a:buAutoNum type="alphaLcPeriod" startAt="4"/>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mendapat</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advokasi,</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perlindungan,</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dan/atau</a:t>
            </a:r>
            <a:r>
              <a:rPr lang="id-ID" sz="2200" spc="-29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pemenuhan</a:t>
            </a:r>
            <a:r>
              <a:rPr lang="id-ID" sz="2200" spc="8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2725" lvl="0" indent="-342900" algn="just">
              <a:lnSpc>
                <a:spcPct val="120000"/>
              </a:lnSpc>
              <a:spcBef>
                <a:spcPts val="310"/>
              </a:spcBef>
              <a:buSzPts val="1200"/>
              <a:buFont typeface="Cambria" panose="02040503050406030204" pitchFamily="18" charset="0"/>
              <a:buAutoNum type="alphaLcPeriod" startAt="4"/>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memberitahukan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kepada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pimpinan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penyelenggara</a:t>
            </a:r>
            <a:r>
              <a:rPr lang="id-ID" sz="2200" spc="-29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untuk</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memperbaiki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apabila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yang</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diberikan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tidak</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sesuai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dengan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standar</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2725" lvl="0" indent="-342900" algn="just">
              <a:lnSpc>
                <a:spcPct val="120000"/>
              </a:lnSpc>
              <a:spcBef>
                <a:spcPts val="305"/>
              </a:spcBef>
              <a:buSzPts val="1200"/>
              <a:buFont typeface="Cambria" panose="02040503050406030204" pitchFamily="18" charset="0"/>
              <a:buAutoNum type="alphaLcPeriod" startAt="4"/>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memberitahukan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kepada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pelaksana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untuk</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memperbaiki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apabila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yang</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diberikan</a:t>
            </a:r>
            <a:r>
              <a:rPr lang="id-ID" sz="2200" spc="6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tidak</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sesuai</a:t>
            </a:r>
            <a:r>
              <a:rPr lang="id-ID" sz="2200" spc="6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dengan</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standar</a:t>
            </a:r>
            <a:r>
              <a:rPr lang="id-ID" sz="2200" spc="14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p>
          <a:p>
            <a:pPr marL="342900" marR="213995" lvl="0" indent="-342900" algn="just">
              <a:lnSpc>
                <a:spcPct val="120000"/>
              </a:lnSpc>
              <a:spcBef>
                <a:spcPts val="585"/>
              </a:spcBef>
              <a:spcAft>
                <a:spcPts val="0"/>
              </a:spcAft>
              <a:buSzPts val="1200"/>
              <a:buFont typeface="Cambria" panose="02040503050406030204" pitchFamily="18" charset="0"/>
              <a:buAutoNum type="alphaLcPeriod"/>
              <a:tabLst>
                <a:tab pos="1778635" algn="l"/>
                <a:tab pos="1779270" algn="l"/>
                <a:tab pos="2653665" algn="l"/>
                <a:tab pos="3564890" algn="l"/>
                <a:tab pos="4363085" algn="l"/>
                <a:tab pos="5323205" algn="l"/>
              </a:tabLst>
            </a:pPr>
            <a:endParaRPr lang="id-ID" sz="2200" dirty="0">
              <a:effectLst/>
              <a:latin typeface="Cambria" panose="02040503050406030204" pitchFamily="18" charset="0"/>
              <a:ea typeface="Cambria" panose="02040503050406030204" pitchFamily="18" charset="0"/>
              <a:cs typeface="Cambria" panose="02040503050406030204" pitchFamily="18" charset="0"/>
            </a:endParaRPr>
          </a:p>
          <a:p>
            <a:pPr marL="0" indent="0" algn="just">
              <a:buNone/>
            </a:pPr>
            <a:endParaRPr lang="id-ID" sz="2200" dirty="0"/>
          </a:p>
        </p:txBody>
      </p:sp>
    </p:spTree>
    <p:extLst>
      <p:ext uri="{BB962C8B-B14F-4D97-AF65-F5344CB8AC3E}">
        <p14:creationId xmlns:p14="http://schemas.microsoft.com/office/powerpoint/2010/main" val="4029028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86F922-F3E9-4547-AC6F-EB9872536E90}"/>
              </a:ext>
            </a:extLst>
          </p:cNvPr>
          <p:cNvSpPr>
            <a:spLocks noGrp="1"/>
          </p:cNvSpPr>
          <p:nvPr>
            <p:ph type="title"/>
          </p:nvPr>
        </p:nvSpPr>
        <p:spPr>
          <a:xfrm>
            <a:off x="1451579" y="1040822"/>
            <a:ext cx="9603275" cy="1049235"/>
          </a:xfrm>
        </p:spPr>
        <p:txBody>
          <a:bodyPr>
            <a:normAutofit/>
          </a:bodyPr>
          <a:lstStyle/>
          <a:p>
            <a:r>
              <a:rPr lang="id-ID" sz="4000" dirty="0"/>
              <a:t>PELAYANAN PUBLIK</a:t>
            </a:r>
          </a:p>
        </p:txBody>
      </p:sp>
      <p:sp>
        <p:nvSpPr>
          <p:cNvPr id="3" name="Content Placeholder 2">
            <a:extLst>
              <a:ext uri="{FF2B5EF4-FFF2-40B4-BE49-F238E27FC236}">
                <a16:creationId xmlns:a16="http://schemas.microsoft.com/office/drawing/2014/main" xmlns="" id="{69A1172A-A27F-4EFB-8DA4-83F38F9AE146}"/>
              </a:ext>
            </a:extLst>
          </p:cNvPr>
          <p:cNvSpPr>
            <a:spLocks noGrp="1"/>
          </p:cNvSpPr>
          <p:nvPr>
            <p:ph idx="1"/>
          </p:nvPr>
        </p:nvSpPr>
        <p:spPr/>
        <p:txBody>
          <a:bodyPr>
            <a:normAutofit/>
          </a:bodyPr>
          <a:lstStyle/>
          <a:p>
            <a:pPr marL="0" indent="0" algn="just">
              <a:buNone/>
            </a:pPr>
            <a:r>
              <a:rPr lang="id-ID" sz="2800" b="1" i="1" dirty="0">
                <a:solidFill>
                  <a:srgbClr val="111111"/>
                </a:solidFill>
                <a:latin typeface="-apple-system"/>
              </a:rPr>
              <a:t>P</a:t>
            </a:r>
            <a:r>
              <a:rPr lang="id-ID" sz="2800" b="1" i="1" dirty="0">
                <a:solidFill>
                  <a:srgbClr val="111111"/>
                </a:solidFill>
                <a:effectLst/>
                <a:latin typeface="-apple-system"/>
              </a:rPr>
              <a:t>elayanan publik</a:t>
            </a:r>
            <a:r>
              <a:rPr lang="id-ID" sz="2800" b="0" i="0" dirty="0">
                <a:solidFill>
                  <a:srgbClr val="111111"/>
                </a:solidFill>
                <a:effectLst/>
                <a:latin typeface="-apple-system"/>
              </a:rPr>
              <a:t> adalah kegiatan atau rangkaian kegiatan dalam rangka pemenuhan kebutuhan pelayanan sesuai dengan peraturan perundang-undangan bagi setiap warga negara dan penduduk atas barang, jasa, dan/atau pelayanan administratif yang disediakan oleh penyelenggara pelayanan publik sesuai ketentuan UU Nomor : 25 Tahun 2009 tentang Pelayanan Publik.</a:t>
            </a:r>
            <a:endParaRPr lang="id-ID" sz="2800" dirty="0"/>
          </a:p>
        </p:txBody>
      </p:sp>
    </p:spTree>
    <p:extLst>
      <p:ext uri="{BB962C8B-B14F-4D97-AF65-F5344CB8AC3E}">
        <p14:creationId xmlns:p14="http://schemas.microsoft.com/office/powerpoint/2010/main" val="2925799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D347E2-20C4-4B80-8193-BAB8D7E75D2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C3A1494-9022-4029-8F74-939AD3B5E4CD}"/>
              </a:ext>
            </a:extLst>
          </p:cNvPr>
          <p:cNvSpPr>
            <a:spLocks noGrp="1"/>
          </p:cNvSpPr>
          <p:nvPr>
            <p:ph idx="1"/>
          </p:nvPr>
        </p:nvSpPr>
        <p:spPr>
          <a:xfrm>
            <a:off x="1451579" y="2003462"/>
            <a:ext cx="9603275" cy="3462884"/>
          </a:xfrm>
        </p:spPr>
        <p:txBody>
          <a:bodyPr>
            <a:normAutofit lnSpcReduction="10000"/>
          </a:bodyPr>
          <a:lstStyle/>
          <a:p>
            <a:pPr marL="342900" marR="212725" lvl="0" indent="-342900" algn="just">
              <a:lnSpc>
                <a:spcPct val="120000"/>
              </a:lnSpc>
              <a:spcBef>
                <a:spcPts val="305"/>
              </a:spcBef>
              <a:buSzPts val="1200"/>
              <a:buFont typeface="+mj-lt"/>
              <a:buAutoNum type="alphaLcPeriod" startAt="7"/>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mengadukan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pelaksana</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melakukan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penyimpangan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standar</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dan/atau</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memperbaiki pelayanan kepada penyelenggara dan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ombudsman;</a:t>
            </a:r>
          </a:p>
          <a:p>
            <a:pPr marL="342900" marR="212725" lvl="0" indent="-342900" algn="just">
              <a:lnSpc>
                <a:spcPct val="120000"/>
              </a:lnSpc>
              <a:spcBef>
                <a:spcPts val="305"/>
              </a:spcBef>
              <a:buSzPts val="1200"/>
              <a:buFont typeface="+mj-lt"/>
              <a:buAutoNum type="alphaLcPeriod" startAt="7"/>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mengadukan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penyelenggara</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melakukan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penyimpangan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standar</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dan/atau</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memperbaiki</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kepada</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pembina</a:t>
            </a:r>
            <a:r>
              <a:rPr lang="id-ID" sz="2400" spc="-29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penyelenggara</a:t>
            </a:r>
            <a:r>
              <a:rPr lang="id-ID" sz="2400" spc="7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7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ombudsman;</a:t>
            </a:r>
            <a:r>
              <a:rPr lang="id-ID" sz="2400" spc="7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p>
          <a:p>
            <a:pPr marL="342900" marR="212725" lvl="0" indent="-342900" algn="just">
              <a:lnSpc>
                <a:spcPct val="120000"/>
              </a:lnSpc>
              <a:spcBef>
                <a:spcPts val="315"/>
              </a:spcBef>
              <a:buSzPts val="1200"/>
              <a:buFont typeface="+mj-lt"/>
              <a:buAutoNum type="alphaLcPeriod" startAt="7"/>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mendapat</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berkualitas</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sesuai</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dengan</a:t>
            </a:r>
            <a:r>
              <a:rPr lang="id-ID" sz="2400" spc="8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asas</a:t>
            </a:r>
            <a:r>
              <a:rPr lang="id-ID" sz="2400" spc="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tujuan</a:t>
            </a:r>
            <a:r>
              <a:rPr lang="id-ID" sz="2400" spc="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p>
          <a:p>
            <a:pPr marL="0" indent="0">
              <a:buNone/>
            </a:pPr>
            <a:endParaRPr lang="id-ID" sz="3600" dirty="0"/>
          </a:p>
        </p:txBody>
      </p:sp>
    </p:spTree>
    <p:extLst>
      <p:ext uri="{BB962C8B-B14F-4D97-AF65-F5344CB8AC3E}">
        <p14:creationId xmlns:p14="http://schemas.microsoft.com/office/powerpoint/2010/main" val="2077760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82D7C-2443-418D-B6CF-D81B5AAAC2DC}"/>
              </a:ext>
            </a:extLst>
          </p:cNvPr>
          <p:cNvSpPr>
            <a:spLocks noGrp="1"/>
          </p:cNvSpPr>
          <p:nvPr>
            <p:ph type="title"/>
          </p:nvPr>
        </p:nvSpPr>
        <p:spPr>
          <a:xfrm>
            <a:off x="1310809" y="817489"/>
            <a:ext cx="10442825" cy="1049235"/>
          </a:xfrm>
        </p:spPr>
        <p:txBody>
          <a:bodyPr>
            <a:noAutofit/>
          </a:bodyPr>
          <a:lstStyle/>
          <a:p>
            <a:r>
              <a:rPr lang="id-ID" sz="2800" dirty="0">
                <a:effectLst/>
                <a:latin typeface="Cambria" panose="02040503050406030204" pitchFamily="18" charset="0"/>
                <a:ea typeface="Cambria" panose="02040503050406030204" pitchFamily="18" charset="0"/>
                <a:cs typeface="Cambria" panose="02040503050406030204" pitchFamily="18" charset="0"/>
              </a:rPr>
              <a:t>Pelaksana</a:t>
            </a:r>
            <a:r>
              <a:rPr lang="id-ID" sz="2800" spc="75"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dalam</a:t>
            </a:r>
            <a:r>
              <a:rPr lang="id-ID" sz="2800" spc="75"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menyelenggarakan</a:t>
            </a:r>
            <a:r>
              <a:rPr lang="id-ID" sz="2800" spc="70"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pelayanan</a:t>
            </a:r>
            <a:r>
              <a:rPr lang="id-ID" sz="2800" spc="70"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publik</a:t>
            </a:r>
            <a:r>
              <a:rPr lang="id-ID" sz="2800" spc="-290"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harus</a:t>
            </a:r>
            <a:r>
              <a:rPr lang="id-ID" sz="2800" spc="75"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berperilaku</a:t>
            </a:r>
            <a:r>
              <a:rPr lang="id-ID" sz="2800" spc="75"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sebagai</a:t>
            </a:r>
            <a:r>
              <a:rPr lang="id-ID" sz="2800" spc="75" dirty="0">
                <a:effectLst/>
                <a:latin typeface="Cambria" panose="02040503050406030204" pitchFamily="18" charset="0"/>
                <a:ea typeface="Cambria" panose="02040503050406030204" pitchFamily="18" charset="0"/>
                <a:cs typeface="Cambria" panose="02040503050406030204" pitchFamily="18" charset="0"/>
              </a:rPr>
              <a:t> </a:t>
            </a:r>
            <a:r>
              <a:rPr lang="id-ID" sz="2800" dirty="0">
                <a:effectLst/>
                <a:latin typeface="Cambria" panose="02040503050406030204" pitchFamily="18" charset="0"/>
                <a:ea typeface="Cambria" panose="02040503050406030204" pitchFamily="18" charset="0"/>
                <a:cs typeface="Cambria" panose="02040503050406030204" pitchFamily="18" charset="0"/>
              </a:rPr>
              <a:t>berikut:</a:t>
            </a:r>
            <a:br>
              <a:rPr lang="id-ID" sz="2800" dirty="0">
                <a:effectLst/>
                <a:latin typeface="Cambria" panose="02040503050406030204" pitchFamily="18" charset="0"/>
                <a:ea typeface="Cambria" panose="02040503050406030204" pitchFamily="18" charset="0"/>
                <a:cs typeface="Cambria" panose="02040503050406030204" pitchFamily="18" charset="0"/>
              </a:rPr>
            </a:br>
            <a:endParaRPr lang="id-ID" sz="2800" dirty="0"/>
          </a:p>
        </p:txBody>
      </p:sp>
      <p:sp>
        <p:nvSpPr>
          <p:cNvPr id="3" name="Content Placeholder 2">
            <a:extLst>
              <a:ext uri="{FF2B5EF4-FFF2-40B4-BE49-F238E27FC236}">
                <a16:creationId xmlns:a16="http://schemas.microsoft.com/office/drawing/2014/main" xmlns="" id="{08B65BF8-0856-4F65-B58C-74BD20FB68BE}"/>
              </a:ext>
            </a:extLst>
          </p:cNvPr>
          <p:cNvSpPr>
            <a:spLocks noGrp="1"/>
          </p:cNvSpPr>
          <p:nvPr>
            <p:ph idx="1"/>
          </p:nvPr>
        </p:nvSpPr>
        <p:spPr>
          <a:xfrm>
            <a:off x="982036" y="1866724"/>
            <a:ext cx="10515600" cy="4351338"/>
          </a:xfrm>
        </p:spPr>
        <p:txBody>
          <a:bodyPr>
            <a:normAutofit fontScale="85000" lnSpcReduction="20000"/>
          </a:bodyPr>
          <a:lstStyle/>
          <a:p>
            <a:pPr marL="342900" marR="212725" lvl="0" indent="-342900" algn="just">
              <a:spcBef>
                <a:spcPts val="30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adil</a:t>
            </a:r>
            <a:r>
              <a:rPr lang="id-ID" sz="2400" spc="4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4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4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diskriminatif;</a:t>
            </a:r>
          </a:p>
          <a:p>
            <a:pPr marL="342900" marR="212725" lvl="0" indent="-342900" algn="just">
              <a:spcBef>
                <a:spcPts val="57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cermat;</a:t>
            </a:r>
          </a:p>
          <a:p>
            <a:pPr marL="342900" marR="212725" lvl="0" indent="-342900" algn="just">
              <a:spcBef>
                <a:spcPts val="58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santun</a:t>
            </a:r>
            <a:r>
              <a:rPr lang="id-ID" sz="2400" spc="14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14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ramah;</a:t>
            </a:r>
          </a:p>
          <a:p>
            <a:pPr marL="342900" marR="213995" lvl="0" indent="-342900" algn="just">
              <a:lnSpc>
                <a:spcPct val="120000"/>
              </a:lnSpc>
              <a:spcBef>
                <a:spcPts val="58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tegas,</a:t>
            </a:r>
            <a:r>
              <a:rPr lang="id-ID" sz="2400" spc="25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andal,</a:t>
            </a:r>
            <a:r>
              <a:rPr lang="id-ID" sz="2400" spc="2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2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2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memberikan</a:t>
            </a:r>
            <a:r>
              <a:rPr lang="id-ID" sz="2400" spc="2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putusan</a:t>
            </a:r>
            <a:r>
              <a:rPr lang="id-ID" sz="2400" spc="26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2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berlarut-larut;</a:t>
            </a:r>
          </a:p>
          <a:p>
            <a:pPr marL="342900" marR="212725" lvl="0" indent="-342900" algn="just">
              <a:spcBef>
                <a:spcPts val="30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profesional;</a:t>
            </a:r>
          </a:p>
          <a:p>
            <a:pPr marL="342900" marR="212725" lvl="0" indent="-342900" algn="just">
              <a:spcBef>
                <a:spcPts val="58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1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mempersulit;</a:t>
            </a:r>
          </a:p>
          <a:p>
            <a:pPr marL="342900" marR="212725" lvl="0" indent="-342900" algn="just">
              <a:spcBef>
                <a:spcPts val="585"/>
              </a:spcBef>
              <a:spcAft>
                <a:spcPts val="0"/>
              </a:spcAft>
              <a:buSzPts val="1200"/>
              <a:buFont typeface="Cambria" panose="02040503050406030204" pitchFamily="18" charset="0"/>
              <a:buAutoNum type="alphaLcPeriod"/>
              <a:tabLst>
                <a:tab pos="1778635" algn="l"/>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patuh</a:t>
            </a:r>
            <a:r>
              <a:rPr lang="id-ID" sz="2400" spc="8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pada</a:t>
            </a:r>
            <a:r>
              <a:rPr lang="id-ID" sz="2400" spc="8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perintah</a:t>
            </a:r>
            <a:r>
              <a:rPr lang="id-ID" sz="2400" spc="8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atasan</a:t>
            </a:r>
            <a:r>
              <a:rPr lang="id-ID" sz="2400" spc="8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8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sah</a:t>
            </a:r>
            <a:r>
              <a:rPr lang="id-ID" sz="2400" spc="8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8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wajar;</a:t>
            </a:r>
          </a:p>
          <a:p>
            <a:pPr marL="342900" marR="213995" lvl="0" indent="-342900" algn="just">
              <a:lnSpc>
                <a:spcPct val="120000"/>
              </a:lnSpc>
              <a:spcBef>
                <a:spcPts val="575"/>
              </a:spcBef>
              <a:spcAft>
                <a:spcPts val="0"/>
              </a:spcAft>
              <a:buSzPts val="1200"/>
              <a:buFont typeface="Cambria" panose="02040503050406030204" pitchFamily="18" charset="0"/>
              <a:buAutoNum type="alphaLcPeriod"/>
              <a:tabLst>
                <a:tab pos="1778635" algn="l"/>
                <a:tab pos="1779270" algn="l"/>
                <a:tab pos="2831465" algn="l"/>
                <a:tab pos="3394075" algn="l"/>
                <a:tab pos="4255135" algn="l"/>
                <a:tab pos="539369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Menjunjung tinggi</a:t>
            </a:r>
            <a:r>
              <a:rPr lang="id-ID" sz="2400" dirty="0">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nilai-nilai</a:t>
            </a:r>
            <a:r>
              <a:rPr lang="id-ID" sz="2400" dirty="0">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akuntabilitas</a:t>
            </a:r>
            <a:r>
              <a:rPr lang="id-ID" sz="2400" dirty="0">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2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integritas</a:t>
            </a:r>
            <a:r>
              <a:rPr lang="id-ID" sz="2400" spc="6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institusi</a:t>
            </a:r>
            <a:r>
              <a:rPr lang="id-ID" sz="2400" spc="7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penyelenggara;</a:t>
            </a:r>
          </a:p>
          <a:p>
            <a:pPr marL="342900" marR="213995" lvl="0" indent="-342900" algn="just">
              <a:lnSpc>
                <a:spcPct val="120000"/>
              </a:lnSpc>
              <a:spcBef>
                <a:spcPts val="810"/>
              </a:spcBef>
              <a:spcAft>
                <a:spcPts val="0"/>
              </a:spcAft>
              <a:buSzPts val="1200"/>
              <a:buFont typeface="Cambria" panose="02040503050406030204" pitchFamily="18" charset="0"/>
              <a:buAutoNum type="alphaLcPeriod" startAt="9"/>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tidak membocorkan informasi atau dokumen yang</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wajib</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dirahasiakan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sesuai</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dengan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peraturan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perundang-undangan;</a:t>
            </a:r>
          </a:p>
          <a:p>
            <a:pPr marL="342900" marR="213995" lvl="0" indent="-342900" algn="just">
              <a:lnSpc>
                <a:spcPct val="120000"/>
              </a:lnSpc>
              <a:spcBef>
                <a:spcPts val="315"/>
              </a:spcBef>
              <a:spcAft>
                <a:spcPts val="0"/>
              </a:spcAft>
              <a:buSzPts val="1200"/>
              <a:buFont typeface="Cambria" panose="02040503050406030204" pitchFamily="18" charset="0"/>
              <a:buAutoNum type="alphaLcPeriod" startAt="9"/>
              <a:tabLst>
                <a:tab pos="17792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terbuka dan mengambil langkah yang tepat untuk</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menghindari</a:t>
            </a:r>
            <a:r>
              <a:rPr lang="id-ID" sz="2400" spc="7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benturan</a:t>
            </a:r>
            <a:r>
              <a:rPr lang="id-ID" sz="2400" spc="7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kepentingan;</a:t>
            </a:r>
          </a:p>
          <a:p>
            <a:pPr marL="0" marR="213995" lvl="0" indent="0" algn="just">
              <a:lnSpc>
                <a:spcPct val="120000"/>
              </a:lnSpc>
              <a:spcBef>
                <a:spcPts val="575"/>
              </a:spcBef>
              <a:spcAft>
                <a:spcPts val="0"/>
              </a:spcAft>
              <a:buSzPts val="1200"/>
              <a:buNone/>
              <a:tabLst>
                <a:tab pos="1778635" algn="l"/>
                <a:tab pos="1779270" algn="l"/>
                <a:tab pos="2831465" algn="l"/>
                <a:tab pos="3394075" algn="l"/>
                <a:tab pos="4255135" algn="l"/>
                <a:tab pos="5393690" algn="l"/>
              </a:tabLst>
            </a:pPr>
            <a:endParaRPr lang="id-ID" sz="2400" dirty="0">
              <a:effectLst/>
              <a:latin typeface="Cambria" panose="02040503050406030204" pitchFamily="18" charset="0"/>
              <a:ea typeface="Cambria" panose="02040503050406030204" pitchFamily="18" charset="0"/>
              <a:cs typeface="Cambria" panose="02040503050406030204" pitchFamily="18" charset="0"/>
            </a:endParaRPr>
          </a:p>
          <a:p>
            <a:pPr marL="0" indent="0" algn="just">
              <a:buNone/>
            </a:pPr>
            <a:endParaRPr lang="id-ID" sz="3600" dirty="0"/>
          </a:p>
        </p:txBody>
      </p:sp>
    </p:spTree>
    <p:extLst>
      <p:ext uri="{BB962C8B-B14F-4D97-AF65-F5344CB8AC3E}">
        <p14:creationId xmlns:p14="http://schemas.microsoft.com/office/powerpoint/2010/main" val="380765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BCC94D2-6822-4F37-9214-7A6468E8F5FE}"/>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08B65BF8-0856-4F65-B58C-74BD20FB68BE}"/>
              </a:ext>
            </a:extLst>
          </p:cNvPr>
          <p:cNvSpPr>
            <a:spLocks noGrp="1"/>
          </p:cNvSpPr>
          <p:nvPr>
            <p:ph idx="1"/>
          </p:nvPr>
        </p:nvSpPr>
        <p:spPr>
          <a:xfrm>
            <a:off x="995416" y="2058602"/>
            <a:ext cx="10515600" cy="4351338"/>
          </a:xfrm>
        </p:spPr>
        <p:txBody>
          <a:bodyPr>
            <a:normAutofit/>
          </a:bodyPr>
          <a:lstStyle/>
          <a:p>
            <a:pPr marL="342900" marR="213995" lvl="0" indent="-342900" algn="just">
              <a:lnSpc>
                <a:spcPct val="120000"/>
              </a:lnSpc>
              <a:spcBef>
                <a:spcPts val="295"/>
              </a:spcBef>
              <a:spcAft>
                <a:spcPts val="0"/>
              </a:spcAft>
              <a:buSzPts val="1200"/>
              <a:buFont typeface="+mj-lt"/>
              <a:buAutoNum type="alphaLcPeriod" startAt="11"/>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tidak</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menyalahgunakan</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sarana</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prasarana</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serta</a:t>
            </a:r>
            <a:r>
              <a:rPr lang="id-ID" sz="2200" spc="7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fasilitas</a:t>
            </a:r>
            <a:r>
              <a:rPr lang="id-ID" sz="2200" spc="8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pelayanan</a:t>
            </a:r>
            <a:r>
              <a:rPr lang="id-ID" sz="2200" spc="7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publik;</a:t>
            </a:r>
          </a:p>
          <a:p>
            <a:pPr marL="342900" marR="212090" lvl="0" indent="-342900" algn="just">
              <a:lnSpc>
                <a:spcPct val="120000"/>
              </a:lnSpc>
              <a:spcBef>
                <a:spcPts val="305"/>
              </a:spcBef>
              <a:spcAft>
                <a:spcPts val="0"/>
              </a:spcAft>
              <a:buSzPts val="1200"/>
              <a:buFont typeface="+mj-lt"/>
              <a:buAutoNum type="alphaLcPeriod" startAt="11"/>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tidak</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memberikan</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informasi</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yang</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salah</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atau</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menyesatkan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dalam</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menanggapi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permintaan</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informasi</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serta</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proaktif</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dalam</a:t>
            </a:r>
            <a:r>
              <a:rPr lang="id-ID" sz="2200" spc="30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memenuhi</a:t>
            </a:r>
            <a:r>
              <a:rPr lang="id-ID" sz="2200" spc="-29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kepentingan</a:t>
            </a:r>
            <a:r>
              <a:rPr lang="id-ID" sz="2200" spc="7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masyarakat;</a:t>
            </a:r>
          </a:p>
          <a:p>
            <a:pPr marL="342900" marR="212090" lvl="0" indent="-342900" algn="just">
              <a:lnSpc>
                <a:spcPct val="118000"/>
              </a:lnSpc>
              <a:spcBef>
                <a:spcPts val="315"/>
              </a:spcBef>
              <a:spcAft>
                <a:spcPts val="0"/>
              </a:spcAft>
              <a:buSzPts val="1200"/>
              <a:buFont typeface="+mj-lt"/>
              <a:buAutoNum type="alphaLcPeriod" startAt="11"/>
              <a:tabLst>
                <a:tab pos="1779270" algn="l"/>
                <a:tab pos="506730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tidak menyalahgunakan informasi, jabatan,</a:t>
            </a:r>
            <a:r>
              <a:rPr lang="id-ID" sz="2200" spc="-29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dan/atau</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kewenangan</a:t>
            </a:r>
            <a:r>
              <a:rPr lang="id-ID" sz="2200" spc="7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yang</a:t>
            </a:r>
            <a:r>
              <a:rPr lang="id-ID" sz="2200" spc="7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dimiliki;</a:t>
            </a:r>
          </a:p>
          <a:p>
            <a:pPr marL="342900" marR="212725" lvl="0" indent="-342900" algn="just">
              <a:spcBef>
                <a:spcPts val="325"/>
              </a:spcBef>
              <a:spcAft>
                <a:spcPts val="0"/>
              </a:spcAft>
              <a:buSzPts val="1200"/>
              <a:buFont typeface="+mj-lt"/>
              <a:buAutoNum type="alphaLcPeriod" startAt="11"/>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sesuai</a:t>
            </a:r>
            <a:r>
              <a:rPr lang="id-ID" sz="2200" spc="11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dengan</a:t>
            </a:r>
            <a:r>
              <a:rPr lang="id-ID" sz="2200" spc="11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kepantasan;</a:t>
            </a:r>
            <a:r>
              <a:rPr lang="id-ID" sz="2200" spc="110"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dan</a:t>
            </a:r>
          </a:p>
          <a:p>
            <a:pPr marL="342900" marR="212725" lvl="0" indent="-342900" algn="just">
              <a:spcBef>
                <a:spcPts val="585"/>
              </a:spcBef>
              <a:spcAft>
                <a:spcPts val="0"/>
              </a:spcAft>
              <a:buSzPts val="1200"/>
              <a:buFont typeface="+mj-lt"/>
              <a:buAutoNum type="alphaLcPeriod" startAt="11"/>
              <a:tabLst>
                <a:tab pos="1779270" algn="l"/>
              </a:tabLst>
            </a:pPr>
            <a:r>
              <a:rPr lang="id-ID" sz="2200" dirty="0">
                <a:effectLst/>
                <a:latin typeface="Cambria" panose="02040503050406030204" pitchFamily="18" charset="0"/>
                <a:ea typeface="Cambria" panose="02040503050406030204" pitchFamily="18" charset="0"/>
                <a:cs typeface="Cambria" panose="02040503050406030204" pitchFamily="18" charset="0"/>
              </a:rPr>
              <a:t>tidak menyimpang</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dari</a:t>
            </a:r>
            <a:r>
              <a:rPr lang="id-ID" sz="2200" spc="5" dirty="0">
                <a:effectLst/>
                <a:latin typeface="Cambria" panose="02040503050406030204" pitchFamily="18" charset="0"/>
                <a:ea typeface="Cambria" panose="02040503050406030204" pitchFamily="18" charset="0"/>
                <a:cs typeface="Cambria" panose="02040503050406030204" pitchFamily="18" charset="0"/>
              </a:rPr>
              <a:t> </a:t>
            </a:r>
            <a:r>
              <a:rPr lang="id-ID" sz="2200" dirty="0">
                <a:effectLst/>
                <a:latin typeface="Cambria" panose="02040503050406030204" pitchFamily="18" charset="0"/>
                <a:ea typeface="Cambria" panose="02040503050406030204" pitchFamily="18" charset="0"/>
                <a:cs typeface="Cambria" panose="02040503050406030204" pitchFamily="18" charset="0"/>
              </a:rPr>
              <a:t>prosedur.</a:t>
            </a:r>
          </a:p>
          <a:p>
            <a:pPr marL="342900" marR="212725" lvl="0" indent="-342900" algn="just">
              <a:spcBef>
                <a:spcPts val="575"/>
              </a:spcBef>
              <a:spcAft>
                <a:spcPts val="0"/>
              </a:spcAft>
              <a:buSzPts val="1200"/>
              <a:buFont typeface="Cambria" panose="02040503050406030204" pitchFamily="18" charset="0"/>
              <a:buAutoNum type="alphaLcPeriod"/>
              <a:tabLst>
                <a:tab pos="1778635" algn="l"/>
                <a:tab pos="1779270" algn="l"/>
              </a:tabLst>
            </a:pPr>
            <a:endParaRPr lang="id-ID" sz="2200" dirty="0">
              <a:effectLst/>
              <a:latin typeface="Cambria" panose="02040503050406030204" pitchFamily="18" charset="0"/>
              <a:ea typeface="Cambria" panose="02040503050406030204" pitchFamily="18" charset="0"/>
              <a:cs typeface="Cambria" panose="02040503050406030204" pitchFamily="18" charset="0"/>
            </a:endParaRPr>
          </a:p>
          <a:p>
            <a:pPr marL="0" marR="213995" lvl="0" indent="0" algn="just">
              <a:lnSpc>
                <a:spcPct val="120000"/>
              </a:lnSpc>
              <a:spcBef>
                <a:spcPts val="575"/>
              </a:spcBef>
              <a:spcAft>
                <a:spcPts val="0"/>
              </a:spcAft>
              <a:buSzPts val="1200"/>
              <a:buNone/>
              <a:tabLst>
                <a:tab pos="1778635" algn="l"/>
                <a:tab pos="1779270" algn="l"/>
                <a:tab pos="2831465" algn="l"/>
                <a:tab pos="3394075" algn="l"/>
                <a:tab pos="4255135" algn="l"/>
                <a:tab pos="5393690" algn="l"/>
              </a:tabLst>
            </a:pPr>
            <a:endParaRPr lang="id-ID" sz="2200" dirty="0">
              <a:effectLst/>
              <a:latin typeface="Cambria" panose="02040503050406030204" pitchFamily="18" charset="0"/>
              <a:ea typeface="Cambria" panose="02040503050406030204" pitchFamily="18" charset="0"/>
              <a:cs typeface="Cambria" panose="02040503050406030204" pitchFamily="18" charset="0"/>
            </a:endParaRPr>
          </a:p>
          <a:p>
            <a:pPr marL="0" indent="0" algn="just">
              <a:buNone/>
            </a:pPr>
            <a:endParaRPr lang="id-ID" sz="2200" dirty="0"/>
          </a:p>
        </p:txBody>
      </p:sp>
    </p:spTree>
    <p:extLst>
      <p:ext uri="{BB962C8B-B14F-4D97-AF65-F5344CB8AC3E}">
        <p14:creationId xmlns:p14="http://schemas.microsoft.com/office/powerpoint/2010/main" val="2193901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511D4-1C73-41F2-AF65-50E0C650BF2C}"/>
              </a:ext>
            </a:extLst>
          </p:cNvPr>
          <p:cNvSpPr>
            <a:spLocks noGrp="1"/>
          </p:cNvSpPr>
          <p:nvPr>
            <p:ph type="title"/>
          </p:nvPr>
        </p:nvSpPr>
        <p:spPr>
          <a:xfrm>
            <a:off x="989247" y="588761"/>
            <a:ext cx="10692469" cy="1049235"/>
          </a:xfrm>
        </p:spPr>
        <p:txBody>
          <a:bodyPr>
            <a:noAutofit/>
          </a:bodyPr>
          <a:lstStyle/>
          <a:p>
            <a:r>
              <a:rPr lang="id-ID" sz="2400" b="0" i="0" dirty="0">
                <a:solidFill>
                  <a:srgbClr val="111111"/>
                </a:solidFill>
                <a:effectLst/>
                <a:latin typeface="-apple-system"/>
              </a:rPr>
              <a:t>Penyelenggara berkewajiban mengelola sistem informasi PELAYANAN PUBLIK yang terdiri atas sistem informasi elektronik atau non-elektronik,</a:t>
            </a:r>
            <a:br>
              <a:rPr lang="id-ID" sz="2400" b="0" i="0" dirty="0">
                <a:solidFill>
                  <a:srgbClr val="111111"/>
                </a:solidFill>
                <a:effectLst/>
                <a:latin typeface="-apple-system"/>
              </a:rPr>
            </a:br>
            <a:r>
              <a:rPr lang="id-ID" sz="2400" b="0" i="0" dirty="0">
                <a:solidFill>
                  <a:srgbClr val="111111"/>
                </a:solidFill>
                <a:effectLst/>
                <a:latin typeface="-apple-system"/>
              </a:rPr>
              <a:t>informasi itu sekurang-kurangnya meliputi:</a:t>
            </a:r>
            <a:br>
              <a:rPr lang="id-ID" sz="2400" b="0" i="0" dirty="0">
                <a:solidFill>
                  <a:srgbClr val="111111"/>
                </a:solidFill>
                <a:effectLst/>
                <a:latin typeface="-apple-system"/>
              </a:rPr>
            </a:br>
            <a:r>
              <a:rPr lang="id-ID" sz="2400" b="0" i="0" dirty="0">
                <a:solidFill>
                  <a:srgbClr val="111111"/>
                </a:solidFill>
                <a:effectLst/>
                <a:latin typeface="-apple-system"/>
              </a:rPr>
              <a:t/>
            </a:r>
            <a:br>
              <a:rPr lang="id-ID" sz="2400" b="0" i="0" dirty="0">
                <a:solidFill>
                  <a:srgbClr val="111111"/>
                </a:solidFill>
                <a:effectLst/>
                <a:latin typeface="-apple-system"/>
              </a:rPr>
            </a:br>
            <a:endParaRPr lang="id-ID" sz="2400" dirty="0"/>
          </a:p>
        </p:txBody>
      </p:sp>
      <p:sp>
        <p:nvSpPr>
          <p:cNvPr id="3" name="Content Placeholder 2">
            <a:extLst>
              <a:ext uri="{FF2B5EF4-FFF2-40B4-BE49-F238E27FC236}">
                <a16:creationId xmlns:a16="http://schemas.microsoft.com/office/drawing/2014/main" xmlns="" id="{E4F46643-23F0-4FF2-A0B5-EF025164DADD}"/>
              </a:ext>
            </a:extLst>
          </p:cNvPr>
          <p:cNvSpPr>
            <a:spLocks noGrp="1"/>
          </p:cNvSpPr>
          <p:nvPr>
            <p:ph idx="1"/>
          </p:nvPr>
        </p:nvSpPr>
        <p:spPr>
          <a:xfrm>
            <a:off x="1109358" y="2118473"/>
            <a:ext cx="9973284" cy="3450613"/>
          </a:xfrm>
        </p:spPr>
        <p:txBody>
          <a:bodyPr>
            <a:normAutofit fontScale="85000" lnSpcReduction="10000"/>
          </a:bodyPr>
          <a:lstStyle/>
          <a:p>
            <a:pPr marL="914400" indent="-914400" algn="just">
              <a:buSzPct val="96000"/>
              <a:buFont typeface="+mj-lt"/>
              <a:buAutoNum type="arabicPeriod"/>
            </a:pPr>
            <a:r>
              <a:rPr lang="id-ID" sz="2400" b="1" dirty="0">
                <a:solidFill>
                  <a:srgbClr val="111111"/>
                </a:solidFill>
                <a:latin typeface="-apple-system"/>
              </a:rPr>
              <a:t>P</a:t>
            </a:r>
            <a:r>
              <a:rPr lang="id-ID" sz="2400" b="1" i="0" dirty="0">
                <a:solidFill>
                  <a:srgbClr val="111111"/>
                </a:solidFill>
                <a:effectLst/>
                <a:latin typeface="-apple-system"/>
              </a:rPr>
              <a:t>rofil penyelenggara, </a:t>
            </a:r>
            <a:r>
              <a:rPr lang="id-ID" sz="2400" b="0" i="0" dirty="0">
                <a:solidFill>
                  <a:srgbClr val="111111"/>
                </a:solidFill>
                <a:effectLst/>
                <a:latin typeface="-apple-system"/>
              </a:rPr>
              <a:t>yaitu profil penyelenggara meliputi nama, penanggung jawab, pelaksana, struktur organisasi, anggaran penyelenggaraan, alamat pengaduan, nomor telepon, dan pos-el (email).</a:t>
            </a:r>
          </a:p>
          <a:p>
            <a:pPr marL="914400" indent="-914400" algn="just">
              <a:buSzPct val="96000"/>
              <a:buFont typeface="+mj-lt"/>
              <a:buAutoNum type="arabicPeriod"/>
            </a:pPr>
            <a:r>
              <a:rPr lang="id-ID" sz="2400" b="1" dirty="0">
                <a:solidFill>
                  <a:srgbClr val="111111"/>
                </a:solidFill>
                <a:latin typeface="-apple-system"/>
              </a:rPr>
              <a:t>P</a:t>
            </a:r>
            <a:r>
              <a:rPr lang="id-ID" sz="2400" b="1" i="0" dirty="0">
                <a:solidFill>
                  <a:srgbClr val="111111"/>
                </a:solidFill>
                <a:effectLst/>
                <a:latin typeface="-apple-system"/>
              </a:rPr>
              <a:t>rofil pelaksana,</a:t>
            </a:r>
            <a:r>
              <a:rPr lang="id-ID" sz="2400" b="0" i="0" dirty="0">
                <a:solidFill>
                  <a:srgbClr val="111111"/>
                </a:solidFill>
                <a:effectLst/>
                <a:latin typeface="-apple-system"/>
              </a:rPr>
              <a:t> yaitu profil pelaksana meliputi pelaksana yang bertanggung jawab, pelaksana, anggaran pelaksanaan, alamat pengaduan, nomor telepon, dan pos-el (email).</a:t>
            </a:r>
          </a:p>
          <a:p>
            <a:pPr marL="914400" indent="-914400" algn="just">
              <a:buSzPct val="96000"/>
              <a:buFont typeface="+mj-lt"/>
              <a:buAutoNum type="arabicPeriod"/>
            </a:pPr>
            <a:r>
              <a:rPr lang="id-ID" sz="2400" b="1" dirty="0">
                <a:solidFill>
                  <a:srgbClr val="111111"/>
                </a:solidFill>
                <a:latin typeface="-apple-system"/>
              </a:rPr>
              <a:t>S</a:t>
            </a:r>
            <a:r>
              <a:rPr lang="id-ID" sz="2400" b="1" i="0" dirty="0">
                <a:solidFill>
                  <a:srgbClr val="111111"/>
                </a:solidFill>
                <a:effectLst/>
                <a:latin typeface="-apple-system"/>
              </a:rPr>
              <a:t>tandar pelayanan, </a:t>
            </a:r>
            <a:r>
              <a:rPr lang="id-ID" sz="2400" b="0" i="0" dirty="0">
                <a:solidFill>
                  <a:srgbClr val="111111"/>
                </a:solidFill>
                <a:effectLst/>
                <a:latin typeface="-apple-system"/>
              </a:rPr>
              <a:t>yaitu Standar pelayanan berisi informasi yang lengkap tentang keterangan yang menjelaskan lebih rinci isi standar pelayanan tersebut</a:t>
            </a:r>
            <a:r>
              <a:rPr lang="id-ID" sz="1400" b="0" i="0" dirty="0">
                <a:solidFill>
                  <a:srgbClr val="111111"/>
                </a:solidFill>
                <a:effectLst/>
                <a:latin typeface="-apple-system"/>
              </a:rPr>
              <a:t>.</a:t>
            </a:r>
            <a:r>
              <a:rPr lang="id-ID" sz="600" dirty="0"/>
              <a:t/>
            </a:r>
            <a:br>
              <a:rPr lang="id-ID" sz="600" dirty="0"/>
            </a:br>
            <a:endParaRPr lang="id-ID" sz="600" dirty="0"/>
          </a:p>
        </p:txBody>
      </p:sp>
    </p:spTree>
    <p:extLst>
      <p:ext uri="{BB962C8B-B14F-4D97-AF65-F5344CB8AC3E}">
        <p14:creationId xmlns:p14="http://schemas.microsoft.com/office/powerpoint/2010/main" val="895746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DC99F-453F-4DC5-9BBB-3549515770D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CC07322-1719-49DF-B712-80FF28F58CAD}"/>
              </a:ext>
            </a:extLst>
          </p:cNvPr>
          <p:cNvSpPr>
            <a:spLocks noGrp="1"/>
          </p:cNvSpPr>
          <p:nvPr>
            <p:ph idx="1"/>
          </p:nvPr>
        </p:nvSpPr>
        <p:spPr/>
        <p:txBody>
          <a:bodyPr>
            <a:noAutofit/>
          </a:bodyPr>
          <a:lstStyle/>
          <a:p>
            <a:pPr marL="457200" indent="-457200" algn="just">
              <a:buFont typeface="+mj-lt"/>
              <a:buAutoNum type="arabicPeriod" startAt="4"/>
            </a:pPr>
            <a:r>
              <a:rPr lang="id-ID" sz="2100" b="1" dirty="0">
                <a:solidFill>
                  <a:srgbClr val="111111"/>
                </a:solidFill>
                <a:latin typeface="-apple-system"/>
              </a:rPr>
              <a:t>M</a:t>
            </a:r>
            <a:r>
              <a:rPr lang="id-ID" sz="2100" b="1" i="0" dirty="0">
                <a:solidFill>
                  <a:srgbClr val="111111"/>
                </a:solidFill>
                <a:effectLst/>
                <a:latin typeface="-apple-system"/>
              </a:rPr>
              <a:t>aklumat pelayanan.</a:t>
            </a:r>
          </a:p>
          <a:p>
            <a:pPr marL="457200" indent="-457200" algn="just">
              <a:buFont typeface="+mj-lt"/>
              <a:buAutoNum type="arabicPeriod" startAt="4"/>
            </a:pPr>
            <a:r>
              <a:rPr lang="id-ID" sz="2100" b="1" dirty="0">
                <a:solidFill>
                  <a:srgbClr val="111111"/>
                </a:solidFill>
                <a:latin typeface="-apple-system"/>
              </a:rPr>
              <a:t>P</a:t>
            </a:r>
            <a:r>
              <a:rPr lang="id-ID" sz="2100" b="1" i="0" dirty="0">
                <a:solidFill>
                  <a:srgbClr val="111111"/>
                </a:solidFill>
                <a:effectLst/>
                <a:latin typeface="-apple-system"/>
              </a:rPr>
              <a:t>engelolaan pengaduan, </a:t>
            </a:r>
            <a:r>
              <a:rPr lang="id-ID" sz="2100" b="0" i="0" dirty="0">
                <a:solidFill>
                  <a:srgbClr val="111111"/>
                </a:solidFill>
                <a:effectLst/>
                <a:latin typeface="-apple-system"/>
              </a:rPr>
              <a:t>yaitu Pengelolaan pengaduan merupakan proses penanganan pengaduan mulai dari tahap penyeleksian, penelaahan, dan pengklasifikasian sampai dengan kepastian penyelesaian pengaduan.</a:t>
            </a:r>
          </a:p>
          <a:p>
            <a:pPr marL="457200" indent="-457200" algn="just">
              <a:buFont typeface="+mj-lt"/>
              <a:buAutoNum type="arabicPeriod" startAt="4"/>
            </a:pPr>
            <a:r>
              <a:rPr lang="id-ID" sz="2100" b="1" dirty="0">
                <a:solidFill>
                  <a:srgbClr val="111111"/>
                </a:solidFill>
                <a:latin typeface="-apple-system"/>
              </a:rPr>
              <a:t>P</a:t>
            </a:r>
            <a:r>
              <a:rPr lang="id-ID" sz="2100" b="1" i="0" dirty="0">
                <a:solidFill>
                  <a:srgbClr val="111111"/>
                </a:solidFill>
                <a:effectLst/>
                <a:latin typeface="-apple-system"/>
              </a:rPr>
              <a:t>enilaian kinerja, </a:t>
            </a:r>
            <a:r>
              <a:rPr lang="id-ID" sz="2100" b="0" i="0" dirty="0">
                <a:solidFill>
                  <a:srgbClr val="111111"/>
                </a:solidFill>
                <a:effectLst/>
                <a:latin typeface="-apple-system"/>
              </a:rPr>
              <a:t>yaitu Penilaian kinerja merupakan hasil pelaksanaan penilaian penyelenggaraan pelayanan yang dilakukan oleh penyelenggara sendiri, bersama dengan pihak lain, atau oleh pihak lain atas permintaan penyelenggara untuk mengetahui gambaran kinerja pelayanan dengan menggunakan metode penilaian tertentu (Pasal 23 UU No 25 Tahun 2009 dalam Taufik, 2022, hlm. 82).</a:t>
            </a:r>
          </a:p>
          <a:p>
            <a:endParaRPr lang="id-ID" sz="2100" dirty="0"/>
          </a:p>
        </p:txBody>
      </p:sp>
    </p:spTree>
    <p:extLst>
      <p:ext uri="{BB962C8B-B14F-4D97-AF65-F5344CB8AC3E}">
        <p14:creationId xmlns:p14="http://schemas.microsoft.com/office/powerpoint/2010/main" val="1854669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3545B2-8D5C-4888-A526-DCB9C3DA35FA}"/>
              </a:ext>
            </a:extLst>
          </p:cNvPr>
          <p:cNvSpPr>
            <a:spLocks noGrp="1"/>
          </p:cNvSpPr>
          <p:nvPr>
            <p:ph type="title"/>
          </p:nvPr>
        </p:nvSpPr>
        <p:spPr>
          <a:xfrm>
            <a:off x="1451579" y="1051096"/>
            <a:ext cx="9603275" cy="1049235"/>
          </a:xfrm>
        </p:spPr>
        <p:txBody>
          <a:bodyPr/>
          <a:lstStyle/>
          <a:p>
            <a:r>
              <a:rPr lang="id-ID" b="1" i="0" dirty="0">
                <a:solidFill>
                  <a:srgbClr val="111111"/>
                </a:solidFill>
                <a:effectLst/>
                <a:latin typeface="var(--newspack-theme-font-heading)"/>
              </a:rPr>
              <a:t>Pembiayaan/Tarif Pelayanan Publik</a:t>
            </a:r>
            <a:br>
              <a:rPr lang="id-ID" b="1" i="0" dirty="0">
                <a:solidFill>
                  <a:srgbClr val="111111"/>
                </a:solidFill>
                <a:effectLst/>
                <a:latin typeface="var(--newspack-theme-font-heading)"/>
              </a:rPr>
            </a:br>
            <a:endParaRPr lang="id-ID" dirty="0"/>
          </a:p>
        </p:txBody>
      </p:sp>
      <p:sp>
        <p:nvSpPr>
          <p:cNvPr id="3" name="Content Placeholder 2">
            <a:extLst>
              <a:ext uri="{FF2B5EF4-FFF2-40B4-BE49-F238E27FC236}">
                <a16:creationId xmlns:a16="http://schemas.microsoft.com/office/drawing/2014/main" xmlns="" id="{857DC621-FEBD-4114-B796-02E89DBA18B1}"/>
              </a:ext>
            </a:extLst>
          </p:cNvPr>
          <p:cNvSpPr>
            <a:spLocks noGrp="1"/>
          </p:cNvSpPr>
          <p:nvPr>
            <p:ph idx="1"/>
          </p:nvPr>
        </p:nvSpPr>
        <p:spPr/>
        <p:txBody>
          <a:bodyPr>
            <a:normAutofit/>
          </a:bodyPr>
          <a:lstStyle/>
          <a:p>
            <a:pPr marL="0" indent="0" algn="just">
              <a:buNone/>
            </a:pPr>
            <a:r>
              <a:rPr lang="id-ID" sz="2400" b="0" i="0" dirty="0">
                <a:solidFill>
                  <a:srgbClr val="111111"/>
                </a:solidFill>
                <a:effectLst/>
                <a:latin typeface="-apple-system"/>
              </a:rPr>
              <a:t>Kebutuhan biaya/tarif pelayanan publik, pada dasarnya merupakan tanggung jawab negara dan/atau masyarakat. Apabila dibebankan kepada masyarakat atau penerima pelayanan, maka </a:t>
            </a:r>
            <a:r>
              <a:rPr lang="id-ID" sz="2400" b="1" i="0" dirty="0">
                <a:solidFill>
                  <a:srgbClr val="111111"/>
                </a:solidFill>
                <a:effectLst/>
                <a:latin typeface="-apple-system"/>
              </a:rPr>
              <a:t>penentuan biaya/tarif</a:t>
            </a:r>
            <a:r>
              <a:rPr lang="id-ID" sz="2400" b="0" i="0" dirty="0">
                <a:solidFill>
                  <a:srgbClr val="111111"/>
                </a:solidFill>
                <a:effectLst/>
                <a:latin typeface="-apple-system"/>
              </a:rPr>
              <a:t> pelayanan publik tersebut </a:t>
            </a:r>
            <a:r>
              <a:rPr lang="id-ID" sz="2400" b="1" i="0" dirty="0">
                <a:solidFill>
                  <a:srgbClr val="111111"/>
                </a:solidFill>
                <a:effectLst/>
                <a:latin typeface="-apple-system"/>
              </a:rPr>
              <a:t>ditetapkan dengan persetujuan Dewan Perwakilan Rakyat, Dewan Perwakilan Rakyat Daerah Provinsi, Dewan Perwakilan Rakyat Daerah Kabupaten/Kota dan berdasarkan peraturan perundang-undangan </a:t>
            </a:r>
            <a:r>
              <a:rPr lang="id-ID" sz="2400" b="0" i="0" dirty="0">
                <a:solidFill>
                  <a:srgbClr val="111111"/>
                </a:solidFill>
                <a:effectLst/>
                <a:latin typeface="-apple-system"/>
              </a:rPr>
              <a:t>(Pasal 31 UU No 25 Tahun 2009)</a:t>
            </a:r>
            <a:endParaRPr lang="id-ID" sz="2400" dirty="0"/>
          </a:p>
        </p:txBody>
      </p:sp>
    </p:spTree>
    <p:extLst>
      <p:ext uri="{BB962C8B-B14F-4D97-AF65-F5344CB8AC3E}">
        <p14:creationId xmlns:p14="http://schemas.microsoft.com/office/powerpoint/2010/main" val="11309881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385292-EC4B-4D6A-9619-227732035067}"/>
              </a:ext>
            </a:extLst>
          </p:cNvPr>
          <p:cNvSpPr>
            <a:spLocks noGrp="1"/>
          </p:cNvSpPr>
          <p:nvPr>
            <p:ph type="title"/>
          </p:nvPr>
        </p:nvSpPr>
        <p:spPr>
          <a:xfrm>
            <a:off x="1451579" y="1133292"/>
            <a:ext cx="9603275" cy="1049235"/>
          </a:xfrm>
        </p:spPr>
        <p:txBody>
          <a:bodyPr/>
          <a:lstStyle/>
          <a:p>
            <a:r>
              <a:rPr lang="id-ID" b="1" i="0" dirty="0">
                <a:solidFill>
                  <a:srgbClr val="111111"/>
                </a:solidFill>
                <a:effectLst/>
                <a:latin typeface="var(--newspack-theme-font-heading)"/>
              </a:rPr>
              <a:t>Pengawasan Pelayanan Publik</a:t>
            </a:r>
            <a:br>
              <a:rPr lang="id-ID" b="1" i="0" dirty="0">
                <a:solidFill>
                  <a:srgbClr val="111111"/>
                </a:solidFill>
                <a:effectLst/>
                <a:latin typeface="var(--newspack-theme-font-heading)"/>
              </a:rPr>
            </a:br>
            <a:endParaRPr lang="id-ID" dirty="0"/>
          </a:p>
        </p:txBody>
      </p:sp>
      <p:sp>
        <p:nvSpPr>
          <p:cNvPr id="3" name="Content Placeholder 2">
            <a:extLst>
              <a:ext uri="{FF2B5EF4-FFF2-40B4-BE49-F238E27FC236}">
                <a16:creationId xmlns:a16="http://schemas.microsoft.com/office/drawing/2014/main" xmlns="" id="{EAC8451F-B056-432B-8B2C-68A4091A6DC3}"/>
              </a:ext>
            </a:extLst>
          </p:cNvPr>
          <p:cNvSpPr>
            <a:spLocks noGrp="1"/>
          </p:cNvSpPr>
          <p:nvPr>
            <p:ph idx="1"/>
          </p:nvPr>
        </p:nvSpPr>
        <p:spPr>
          <a:xfrm>
            <a:off x="1451579" y="1853753"/>
            <a:ext cx="9603275" cy="4372385"/>
          </a:xfrm>
        </p:spPr>
        <p:txBody>
          <a:bodyPr>
            <a:normAutofit fontScale="92500"/>
          </a:bodyPr>
          <a:lstStyle/>
          <a:p>
            <a:pPr marL="0" indent="0" algn="just">
              <a:buNone/>
            </a:pPr>
            <a:r>
              <a:rPr lang="id-ID" b="0" i="0" dirty="0">
                <a:solidFill>
                  <a:srgbClr val="111111"/>
                </a:solidFill>
                <a:effectLst/>
                <a:latin typeface="-apple-system"/>
              </a:rPr>
              <a:t>Pengawasan penyelenggaraan pelayanan publik dilakukan oleh pengawas internal dan pengawas eksternal. </a:t>
            </a:r>
            <a:r>
              <a:rPr lang="id-ID" b="1" i="0" dirty="0">
                <a:solidFill>
                  <a:srgbClr val="111111"/>
                </a:solidFill>
                <a:effectLst/>
                <a:latin typeface="-apple-system"/>
              </a:rPr>
              <a:t>Pengawasan internal</a:t>
            </a:r>
            <a:r>
              <a:rPr lang="id-ID" b="0" i="0" dirty="0">
                <a:solidFill>
                  <a:srgbClr val="111111"/>
                </a:solidFill>
                <a:effectLst/>
                <a:latin typeface="-apple-system"/>
              </a:rPr>
              <a:t> penyelenggaraan pelayanan publik dilakukan melalui </a:t>
            </a:r>
            <a:r>
              <a:rPr lang="id-ID" b="1" i="0" dirty="0">
                <a:solidFill>
                  <a:srgbClr val="111111"/>
                </a:solidFill>
                <a:effectLst/>
                <a:latin typeface="-apple-system"/>
              </a:rPr>
              <a:t>pengawasan oleh atasan langsung sesuai dengan peraturan perundang-undangan</a:t>
            </a:r>
            <a:r>
              <a:rPr lang="id-ID" b="0" i="0" dirty="0">
                <a:solidFill>
                  <a:srgbClr val="111111"/>
                </a:solidFill>
                <a:effectLst/>
                <a:latin typeface="-apple-system"/>
              </a:rPr>
              <a:t>; dan pengawasan oleh pengawas fungsional sesuai dengan peraturan perundang-undangan.</a:t>
            </a:r>
          </a:p>
          <a:p>
            <a:pPr marL="0" indent="0" algn="just">
              <a:buNone/>
            </a:pPr>
            <a:r>
              <a:rPr lang="id-ID" b="0" i="0" dirty="0">
                <a:solidFill>
                  <a:srgbClr val="111111"/>
                </a:solidFill>
                <a:effectLst/>
                <a:latin typeface="-apple-system"/>
              </a:rPr>
              <a:t>Sementara </a:t>
            </a:r>
            <a:r>
              <a:rPr lang="id-ID" b="1" i="0" dirty="0">
                <a:solidFill>
                  <a:srgbClr val="111111"/>
                </a:solidFill>
                <a:effectLst/>
                <a:latin typeface="-apple-system"/>
              </a:rPr>
              <a:t>pengawasan eksternal</a:t>
            </a:r>
            <a:r>
              <a:rPr lang="id-ID" b="0" i="0" dirty="0">
                <a:solidFill>
                  <a:srgbClr val="111111"/>
                </a:solidFill>
                <a:effectLst/>
                <a:latin typeface="-apple-system"/>
              </a:rPr>
              <a:t> penyelenggaraan pelayanan publik dilakukan melalui:</a:t>
            </a:r>
            <a:endParaRPr lang="id-ID" dirty="0">
              <a:solidFill>
                <a:srgbClr val="111111"/>
              </a:solidFill>
              <a:latin typeface="-apple-system"/>
            </a:endParaRPr>
          </a:p>
          <a:p>
            <a:pPr algn="just">
              <a:buFont typeface="+mj-lt"/>
              <a:buAutoNum type="arabicPeriod"/>
            </a:pPr>
            <a:r>
              <a:rPr lang="id-ID" b="1" i="1" dirty="0">
                <a:solidFill>
                  <a:srgbClr val="111111"/>
                </a:solidFill>
                <a:effectLst/>
                <a:latin typeface="-apple-system"/>
              </a:rPr>
              <a:t>pengawasan oleh masyarakat</a:t>
            </a:r>
            <a:r>
              <a:rPr lang="id-ID" b="0" i="0" dirty="0">
                <a:solidFill>
                  <a:srgbClr val="111111"/>
                </a:solidFill>
                <a:effectLst/>
                <a:latin typeface="-apple-system"/>
              </a:rPr>
              <a:t> berupa laporan atau pengaduan masyarakat dalam penyelenggaraan pelayanan publik;</a:t>
            </a:r>
          </a:p>
          <a:p>
            <a:pPr algn="just">
              <a:buFont typeface="+mj-lt"/>
              <a:buAutoNum type="arabicPeriod"/>
            </a:pPr>
            <a:r>
              <a:rPr lang="id-ID" b="1" i="1" dirty="0">
                <a:solidFill>
                  <a:srgbClr val="111111"/>
                </a:solidFill>
                <a:effectLst/>
                <a:latin typeface="-apple-system"/>
              </a:rPr>
              <a:t>pengawasan oleh ombudsman </a:t>
            </a:r>
            <a:r>
              <a:rPr lang="id-ID" b="0" i="0" dirty="0">
                <a:solidFill>
                  <a:srgbClr val="111111"/>
                </a:solidFill>
                <a:effectLst/>
                <a:latin typeface="-apple-system"/>
              </a:rPr>
              <a:t>sesuai dengan peraturan perundang-undangan; dan</a:t>
            </a:r>
          </a:p>
          <a:p>
            <a:pPr algn="just">
              <a:buFont typeface="+mj-lt"/>
              <a:buAutoNum type="arabicPeriod"/>
            </a:pPr>
            <a:r>
              <a:rPr lang="id-ID" b="1" i="1" dirty="0">
                <a:solidFill>
                  <a:srgbClr val="111111"/>
                </a:solidFill>
                <a:effectLst/>
                <a:latin typeface="-apple-system"/>
              </a:rPr>
              <a:t>pengawasan oleh Dewan Perwakilan Rakyat</a:t>
            </a:r>
            <a:r>
              <a:rPr lang="id-ID" b="0" i="1" dirty="0">
                <a:solidFill>
                  <a:srgbClr val="111111"/>
                </a:solidFill>
                <a:effectLst/>
                <a:latin typeface="-apple-system"/>
              </a:rPr>
              <a:t>,</a:t>
            </a:r>
            <a:r>
              <a:rPr lang="id-ID" b="0" i="0" dirty="0">
                <a:solidFill>
                  <a:srgbClr val="111111"/>
                </a:solidFill>
                <a:effectLst/>
                <a:latin typeface="-apple-system"/>
              </a:rPr>
              <a:t> Dewan Perwakilan Rakyat Daerah Provinsi, Dewan Perwakilan Rakyat Daerah Kabupaten/Kota (Pasal 35 UU No 25 Tahun 2009)</a:t>
            </a:r>
          </a:p>
          <a:p>
            <a:pPr marL="0" indent="0" algn="just">
              <a:buNone/>
            </a:pPr>
            <a:endParaRPr lang="id-ID" dirty="0"/>
          </a:p>
        </p:txBody>
      </p:sp>
    </p:spTree>
    <p:extLst>
      <p:ext uri="{BB962C8B-B14F-4D97-AF65-F5344CB8AC3E}">
        <p14:creationId xmlns:p14="http://schemas.microsoft.com/office/powerpoint/2010/main" val="3327078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BE7E3-B131-4231-ACB0-1B46488A8839}"/>
              </a:ext>
            </a:extLst>
          </p:cNvPr>
          <p:cNvSpPr>
            <a:spLocks noGrp="1"/>
          </p:cNvSpPr>
          <p:nvPr>
            <p:ph type="title"/>
          </p:nvPr>
        </p:nvSpPr>
        <p:spPr>
          <a:xfrm>
            <a:off x="1451579" y="728873"/>
            <a:ext cx="10515600" cy="1325563"/>
          </a:xfrm>
        </p:spPr>
        <p:txBody>
          <a:bodyPr>
            <a:normAutofit/>
          </a:bodyPr>
          <a:lstStyle/>
          <a:p>
            <a:r>
              <a:rPr lang="id-ID" sz="2800" b="1" dirty="0"/>
              <a:t>Pengelolaan Pengaduan , penyelenggara pelayanan</a:t>
            </a:r>
          </a:p>
        </p:txBody>
      </p:sp>
      <p:sp>
        <p:nvSpPr>
          <p:cNvPr id="3" name="Content Placeholder 2">
            <a:extLst>
              <a:ext uri="{FF2B5EF4-FFF2-40B4-BE49-F238E27FC236}">
                <a16:creationId xmlns:a16="http://schemas.microsoft.com/office/drawing/2014/main" xmlns="" id="{905F0B27-CEB9-453F-91E1-501E083946A1}"/>
              </a:ext>
            </a:extLst>
          </p:cNvPr>
          <p:cNvSpPr>
            <a:spLocks noGrp="1"/>
          </p:cNvSpPr>
          <p:nvPr>
            <p:ph idx="1"/>
          </p:nvPr>
        </p:nvSpPr>
        <p:spPr>
          <a:xfrm>
            <a:off x="1451579" y="2054436"/>
            <a:ext cx="9603275" cy="3450613"/>
          </a:xfrm>
        </p:spPr>
        <p:txBody>
          <a:bodyPr>
            <a:normAutofit lnSpcReduction="10000"/>
          </a:bodyPr>
          <a:lstStyle/>
          <a:p>
            <a:pPr algn="just"/>
            <a:r>
              <a:rPr lang="id-ID" sz="2400" dirty="0"/>
              <a:t>Menyediakan sarana pengaduan</a:t>
            </a:r>
          </a:p>
          <a:p>
            <a:pPr algn="just"/>
            <a:r>
              <a:rPr lang="id-ID" sz="2400" dirty="0"/>
              <a:t>Menunjuk pejabat yang kompeten dalam pengelolaan pengaduan</a:t>
            </a:r>
          </a:p>
          <a:p>
            <a:pPr algn="just"/>
            <a:r>
              <a:rPr lang="id-ID" sz="2400" dirty="0"/>
              <a:t>Menindaklanjuti hasil pengelolaan pengaduan</a:t>
            </a:r>
          </a:p>
          <a:p>
            <a:pPr algn="just"/>
            <a:r>
              <a:rPr lang="id-ID" sz="2400" dirty="0"/>
              <a:t>Mengumumkan nama dan alamat penanggungjawab pengelola pengaduan dan sarana pengaduan yang disediakan</a:t>
            </a:r>
          </a:p>
          <a:p>
            <a:pPr algn="just"/>
            <a:r>
              <a:rPr lang="id-ID" sz="2400" dirty="0"/>
              <a:t>Menyusun mekanisme pengelolaan pengaduan dari penerima pelayanan yang mengedepankan azas penyelesaian yang cepat dan tuntas</a:t>
            </a:r>
          </a:p>
        </p:txBody>
      </p:sp>
    </p:spTree>
    <p:extLst>
      <p:ext uri="{BB962C8B-B14F-4D97-AF65-F5344CB8AC3E}">
        <p14:creationId xmlns:p14="http://schemas.microsoft.com/office/powerpoint/2010/main" val="3900221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2A3DDC-52A8-4533-A406-E6F57CCD7531}"/>
              </a:ext>
            </a:extLst>
          </p:cNvPr>
          <p:cNvSpPr>
            <a:spLocks noGrp="1"/>
          </p:cNvSpPr>
          <p:nvPr>
            <p:ph type="title"/>
          </p:nvPr>
        </p:nvSpPr>
        <p:spPr>
          <a:xfrm>
            <a:off x="968694" y="1081922"/>
            <a:ext cx="9603275" cy="1049235"/>
          </a:xfrm>
        </p:spPr>
        <p:txBody>
          <a:bodyPr/>
          <a:lstStyle/>
          <a:p>
            <a:r>
              <a:rPr lang="id-ID" dirty="0"/>
              <a:t>MALADMISTRASI</a:t>
            </a:r>
          </a:p>
        </p:txBody>
      </p:sp>
      <p:sp>
        <p:nvSpPr>
          <p:cNvPr id="3" name="Content Placeholder 2">
            <a:extLst>
              <a:ext uri="{FF2B5EF4-FFF2-40B4-BE49-F238E27FC236}">
                <a16:creationId xmlns:a16="http://schemas.microsoft.com/office/drawing/2014/main" xmlns="" id="{114F03FF-E7F2-4C00-8544-83E4A6664F57}"/>
              </a:ext>
            </a:extLst>
          </p:cNvPr>
          <p:cNvSpPr>
            <a:spLocks noGrp="1"/>
          </p:cNvSpPr>
          <p:nvPr>
            <p:ph idx="1"/>
          </p:nvPr>
        </p:nvSpPr>
        <p:spPr>
          <a:xfrm>
            <a:off x="889570" y="1824249"/>
            <a:ext cx="10515600" cy="4351338"/>
          </a:xfrm>
        </p:spPr>
        <p:txBody>
          <a:bodyPr>
            <a:normAutofit fontScale="92500"/>
          </a:bodyPr>
          <a:lstStyle/>
          <a:p>
            <a:pPr marL="0" indent="0" algn="just">
              <a:buNone/>
            </a:pPr>
            <a:r>
              <a:rPr lang="id-ID" b="1" i="1" dirty="0">
                <a:solidFill>
                  <a:srgbClr val="58585A"/>
                </a:solidFill>
                <a:latin typeface="Arial" panose="020B0604020202020204" pitchFamily="34" charset="0"/>
              </a:rPr>
              <a:t>M</a:t>
            </a:r>
            <a:r>
              <a:rPr lang="id-ID" b="1" i="1" dirty="0">
                <a:solidFill>
                  <a:srgbClr val="58585A"/>
                </a:solidFill>
                <a:effectLst/>
                <a:latin typeface="Arial" panose="020B0604020202020204" pitchFamily="34" charset="0"/>
              </a:rPr>
              <a:t>aladministrasi</a:t>
            </a:r>
            <a:r>
              <a:rPr lang="id-ID" b="0" i="0" dirty="0">
                <a:solidFill>
                  <a:srgbClr val="58585A"/>
                </a:solidFill>
                <a:effectLst/>
                <a:latin typeface="Arial" panose="020B0604020202020204" pitchFamily="34" charset="0"/>
              </a:rPr>
              <a:t> adalah 1). perilaku atau perbuatan melawan hukum, melampaui wewenang, menggunakan wewenang untuk tujuan lain dari yang menjadi tujuan wewenang tersebut, 2).termasuk kelalaian atau pengabaian kewajiban hukum dalam penyelenggaraan pelayanan publik yang dilakukan oleh penyelenggara negara dan pemerintahan, 3).yang menimbulkan kerugian materiil dan/atau immaterial bagi masyarakat dan orang perseorangan. </a:t>
            </a:r>
          </a:p>
          <a:p>
            <a:pPr marL="0" indent="0" algn="just">
              <a:buNone/>
            </a:pPr>
            <a:r>
              <a:rPr lang="id-ID" b="0" i="0" dirty="0">
                <a:solidFill>
                  <a:srgbClr val="58585A"/>
                </a:solidFill>
                <a:effectLst/>
                <a:latin typeface="Arial" panose="020B0604020202020204" pitchFamily="34" charset="0"/>
              </a:rPr>
              <a:t>Bentuk-bentuk</a:t>
            </a:r>
            <a:r>
              <a:rPr lang="id-ID" b="1" i="1" dirty="0">
                <a:solidFill>
                  <a:srgbClr val="58585A"/>
                </a:solidFill>
                <a:effectLst/>
                <a:latin typeface="Arial" panose="020B0604020202020204" pitchFamily="34" charset="0"/>
              </a:rPr>
              <a:t> maladministrasi </a:t>
            </a:r>
            <a:r>
              <a:rPr lang="id-ID" b="0" i="0" dirty="0">
                <a:solidFill>
                  <a:srgbClr val="58585A"/>
                </a:solidFill>
                <a:effectLst/>
                <a:latin typeface="Arial" panose="020B0604020202020204" pitchFamily="34" charset="0"/>
              </a:rPr>
              <a:t>tersebut kemudian dijelaskan lagi lebih sederhana yang dapat dipahami oleh masyarakat atau yang biasanya terjadi di setiap proses pemberian pelayanan di antaranya; </a:t>
            </a:r>
            <a:r>
              <a:rPr lang="id-ID" b="1" i="0" dirty="0">
                <a:solidFill>
                  <a:srgbClr val="58585A"/>
                </a:solidFill>
                <a:effectLst/>
                <a:latin typeface="Arial" panose="020B0604020202020204" pitchFamily="34" charset="0"/>
              </a:rPr>
              <a:t>1)penundaan berlarut, 2)tidak memberikan pelayanan, 3)tidak kompeten, 4)penyalahgunaan wewenang, 5)penyimpangan prosedur, 6)permintaan imbalan, 7)bertindak tidak patut, 8)berpihak, 9)diskriminasi, 10)konflik kepentingan, 11)perilaku atau perbuatan melawan hukum dan 12)kelalaian atau pengabaian kewajiban hukum</a:t>
            </a:r>
            <a:endParaRPr lang="id-ID" dirty="0"/>
          </a:p>
        </p:txBody>
      </p:sp>
    </p:spTree>
    <p:extLst>
      <p:ext uri="{BB962C8B-B14F-4D97-AF65-F5344CB8AC3E}">
        <p14:creationId xmlns:p14="http://schemas.microsoft.com/office/powerpoint/2010/main" val="6902076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86B000-BA9E-4B1B-9898-DB1DE1DC758F}"/>
              </a:ext>
            </a:extLst>
          </p:cNvPr>
          <p:cNvSpPr>
            <a:spLocks noGrp="1"/>
          </p:cNvSpPr>
          <p:nvPr>
            <p:ph type="title"/>
          </p:nvPr>
        </p:nvSpPr>
        <p:spPr>
          <a:xfrm>
            <a:off x="1451579" y="1102470"/>
            <a:ext cx="9603275" cy="1049235"/>
          </a:xfrm>
        </p:spPr>
        <p:txBody>
          <a:bodyPr/>
          <a:lstStyle/>
          <a:p>
            <a:r>
              <a:rPr lang="id-ID" dirty="0"/>
              <a:t>DELIK </a:t>
            </a:r>
          </a:p>
        </p:txBody>
      </p:sp>
      <p:sp>
        <p:nvSpPr>
          <p:cNvPr id="3" name="Content Placeholder 2">
            <a:extLst>
              <a:ext uri="{FF2B5EF4-FFF2-40B4-BE49-F238E27FC236}">
                <a16:creationId xmlns:a16="http://schemas.microsoft.com/office/drawing/2014/main" xmlns="" id="{C1B1CDCD-2335-4AB3-9704-25B3216F4652}"/>
              </a:ext>
            </a:extLst>
          </p:cNvPr>
          <p:cNvSpPr>
            <a:spLocks noGrp="1"/>
          </p:cNvSpPr>
          <p:nvPr>
            <p:ph idx="1"/>
          </p:nvPr>
        </p:nvSpPr>
        <p:spPr>
          <a:xfrm>
            <a:off x="1451579" y="2036280"/>
            <a:ext cx="9603275" cy="3450613"/>
          </a:xfrm>
        </p:spPr>
        <p:txBody>
          <a:bodyPr>
            <a:normAutofit/>
          </a:bodyPr>
          <a:lstStyle/>
          <a:p>
            <a:pPr marL="0" indent="0" algn="just">
              <a:buNone/>
            </a:pPr>
            <a:r>
              <a:rPr lang="id-ID" sz="2400" b="0" i="0" dirty="0">
                <a:solidFill>
                  <a:srgbClr val="111111"/>
                </a:solidFill>
                <a:effectLst/>
                <a:latin typeface="-apple-system"/>
              </a:rPr>
              <a:t>Penyelenggara berkewajiban menindaklanjuti hasil pengelolaan pengaduan tersebut. (Pasal 36 UU No 25 Tahun 2009). Masyarakat berhak mengadukan penyelenggaraan pelayanan publik, apabila:</a:t>
            </a:r>
          </a:p>
          <a:p>
            <a:pPr algn="just">
              <a:buFont typeface="+mj-lt"/>
              <a:buAutoNum type="arabicPeriod"/>
            </a:pPr>
            <a:r>
              <a:rPr lang="id-ID" sz="2400" b="0" i="0" dirty="0">
                <a:solidFill>
                  <a:srgbClr val="111111"/>
                </a:solidFill>
                <a:effectLst/>
                <a:latin typeface="-apple-system"/>
              </a:rPr>
              <a:t>penyelenggara yang </a:t>
            </a:r>
            <a:r>
              <a:rPr lang="id-ID" sz="2400" b="1" i="0" dirty="0">
                <a:solidFill>
                  <a:srgbClr val="111111"/>
                </a:solidFill>
                <a:effectLst/>
                <a:latin typeface="-apple-system"/>
              </a:rPr>
              <a:t>tidak melaksanakan kewajiban dan/atau melanggar larangan</a:t>
            </a:r>
            <a:r>
              <a:rPr lang="id-ID" sz="2400" b="0" i="0" dirty="0">
                <a:solidFill>
                  <a:srgbClr val="111111"/>
                </a:solidFill>
                <a:effectLst/>
                <a:latin typeface="-apple-system"/>
              </a:rPr>
              <a:t>; dan</a:t>
            </a:r>
          </a:p>
          <a:p>
            <a:pPr algn="just">
              <a:buFont typeface="+mj-lt"/>
              <a:buAutoNum type="arabicPeriod"/>
            </a:pPr>
            <a:r>
              <a:rPr lang="id-ID" sz="2400" b="0" i="0" dirty="0">
                <a:solidFill>
                  <a:srgbClr val="111111"/>
                </a:solidFill>
                <a:effectLst/>
                <a:latin typeface="-apple-system"/>
              </a:rPr>
              <a:t>pelaksana yang memberi </a:t>
            </a:r>
            <a:r>
              <a:rPr lang="id-ID" sz="2400" b="1" i="0" dirty="0">
                <a:solidFill>
                  <a:srgbClr val="111111"/>
                </a:solidFill>
                <a:effectLst/>
                <a:latin typeface="-apple-system"/>
              </a:rPr>
              <a:t>pelayanan yang tidak sesuai dengan standar pelayanan</a:t>
            </a:r>
            <a:r>
              <a:rPr lang="id-ID" sz="2400" b="0" i="0" dirty="0">
                <a:solidFill>
                  <a:srgbClr val="111111"/>
                </a:solidFill>
                <a:effectLst/>
                <a:latin typeface="-apple-system"/>
              </a:rPr>
              <a:t>.</a:t>
            </a:r>
          </a:p>
          <a:p>
            <a:pPr algn="just"/>
            <a:endParaRPr lang="id-ID" sz="2400" dirty="0"/>
          </a:p>
        </p:txBody>
      </p:sp>
    </p:spTree>
    <p:extLst>
      <p:ext uri="{BB962C8B-B14F-4D97-AF65-F5344CB8AC3E}">
        <p14:creationId xmlns:p14="http://schemas.microsoft.com/office/powerpoint/2010/main" val="3730443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A3000B-5FC3-4540-859E-3F5155704D2F}"/>
              </a:ext>
            </a:extLst>
          </p:cNvPr>
          <p:cNvSpPr>
            <a:spLocks noGrp="1"/>
          </p:cNvSpPr>
          <p:nvPr>
            <p:ph type="title"/>
          </p:nvPr>
        </p:nvSpPr>
        <p:spPr>
          <a:xfrm>
            <a:off x="971763" y="676633"/>
            <a:ext cx="9603275" cy="1049235"/>
          </a:xfrm>
        </p:spPr>
        <p:txBody>
          <a:bodyPr/>
          <a:lstStyle/>
          <a:p>
            <a:pPr algn="ctr"/>
            <a:r>
              <a:rPr lang="id-ID" dirty="0"/>
              <a:t>Azas Pelayanan Publik</a:t>
            </a:r>
            <a:br>
              <a:rPr lang="id-ID" dirty="0"/>
            </a:br>
            <a:r>
              <a:rPr lang="id-ID" b="0" i="0" dirty="0">
                <a:solidFill>
                  <a:srgbClr val="111111"/>
                </a:solidFill>
                <a:effectLst/>
                <a:latin typeface="-apple-system"/>
              </a:rPr>
              <a:t>UU 25 Tahun 2009</a:t>
            </a:r>
            <a:endParaRPr lang="id-ID" dirty="0"/>
          </a:p>
        </p:txBody>
      </p:sp>
      <p:sp>
        <p:nvSpPr>
          <p:cNvPr id="3" name="Content Placeholder 2">
            <a:extLst>
              <a:ext uri="{FF2B5EF4-FFF2-40B4-BE49-F238E27FC236}">
                <a16:creationId xmlns:a16="http://schemas.microsoft.com/office/drawing/2014/main" xmlns="" id="{553E856E-0AAB-46AC-AF78-DC673F401EF3}"/>
              </a:ext>
            </a:extLst>
          </p:cNvPr>
          <p:cNvSpPr>
            <a:spLocks noGrp="1"/>
          </p:cNvSpPr>
          <p:nvPr>
            <p:ph idx="1"/>
          </p:nvPr>
        </p:nvSpPr>
        <p:spPr>
          <a:xfrm>
            <a:off x="971763" y="1838883"/>
            <a:ext cx="10515600" cy="4759129"/>
          </a:xfrm>
        </p:spPr>
        <p:txBody>
          <a:bodyPr>
            <a:normAutofit/>
          </a:bodyPr>
          <a:lstStyle/>
          <a:p>
            <a:pPr marL="514350" indent="-514350">
              <a:buFont typeface="+mj-lt"/>
              <a:buAutoNum type="alphaLcPeriod"/>
            </a:pPr>
            <a:r>
              <a:rPr lang="id-ID" dirty="0"/>
              <a:t>Kepentingan Umum</a:t>
            </a:r>
          </a:p>
          <a:p>
            <a:pPr marL="514350" indent="-514350">
              <a:buFont typeface="+mj-lt"/>
              <a:buAutoNum type="alphaLcPeriod"/>
            </a:pPr>
            <a:r>
              <a:rPr lang="id-ID" dirty="0"/>
              <a:t>Kepastian Hukum</a:t>
            </a:r>
          </a:p>
          <a:p>
            <a:pPr marL="514350" indent="-514350">
              <a:buFont typeface="+mj-lt"/>
              <a:buAutoNum type="alphaLcPeriod"/>
            </a:pPr>
            <a:r>
              <a:rPr lang="id-ID" dirty="0"/>
              <a:t>Kesamaan Hak</a:t>
            </a:r>
          </a:p>
          <a:p>
            <a:pPr marL="514350" indent="-514350">
              <a:buFont typeface="+mj-lt"/>
              <a:buAutoNum type="alphaLcPeriod"/>
            </a:pPr>
            <a:r>
              <a:rPr lang="id-ID" dirty="0"/>
              <a:t>Keseimbangan Hak dan Kewajiban</a:t>
            </a:r>
          </a:p>
          <a:p>
            <a:pPr marL="514350" indent="-514350">
              <a:buFont typeface="+mj-lt"/>
              <a:buAutoNum type="alphaLcPeriod"/>
            </a:pPr>
            <a:r>
              <a:rPr lang="id-ID" dirty="0"/>
              <a:t>Keprofesionalan</a:t>
            </a:r>
          </a:p>
          <a:p>
            <a:pPr marL="514350" indent="-514350">
              <a:buFont typeface="+mj-lt"/>
              <a:buAutoNum type="alphaLcPeriod"/>
            </a:pPr>
            <a:r>
              <a:rPr lang="id-ID" dirty="0"/>
              <a:t>Partisipatif</a:t>
            </a:r>
          </a:p>
          <a:p>
            <a:pPr marL="0" indent="0">
              <a:buNone/>
            </a:pPr>
            <a:endParaRPr lang="id-ID" dirty="0"/>
          </a:p>
          <a:p>
            <a:endParaRPr lang="id-ID" dirty="0"/>
          </a:p>
        </p:txBody>
      </p:sp>
      <p:sp>
        <p:nvSpPr>
          <p:cNvPr id="4" name="Content Placeholder 2">
            <a:extLst>
              <a:ext uri="{FF2B5EF4-FFF2-40B4-BE49-F238E27FC236}">
                <a16:creationId xmlns:a16="http://schemas.microsoft.com/office/drawing/2014/main" xmlns="" id="{D29EB944-A87D-483C-AF17-C3590185DF15}"/>
              </a:ext>
            </a:extLst>
          </p:cNvPr>
          <p:cNvSpPr txBox="1">
            <a:spLocks/>
          </p:cNvSpPr>
          <p:nvPr/>
        </p:nvSpPr>
        <p:spPr>
          <a:xfrm>
            <a:off x="5294616" y="1838883"/>
            <a:ext cx="10515600" cy="475912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514350" indent="-514350">
              <a:buFont typeface="+mj-lt"/>
              <a:buAutoNum type="alphaLcPeriod" startAt="7"/>
            </a:pPr>
            <a:r>
              <a:rPr lang="id-ID" dirty="0"/>
              <a:t>Persamaan perlakuan/tidak diskriminatif</a:t>
            </a:r>
          </a:p>
          <a:p>
            <a:pPr marL="514350" indent="-514350">
              <a:buFont typeface="+mj-lt"/>
              <a:buAutoNum type="alphaLcPeriod" startAt="7"/>
            </a:pPr>
            <a:r>
              <a:rPr lang="id-ID" dirty="0"/>
              <a:t>Keterbukaan </a:t>
            </a:r>
          </a:p>
          <a:p>
            <a:pPr marL="514350" indent="-514350">
              <a:buFont typeface="+mj-lt"/>
              <a:buAutoNum type="alphaLcPeriod" startAt="7"/>
            </a:pPr>
            <a:r>
              <a:rPr lang="id-ID" dirty="0"/>
              <a:t>Akuntabilitas</a:t>
            </a:r>
          </a:p>
          <a:p>
            <a:pPr marL="514350" indent="-514350">
              <a:buFont typeface="+mj-lt"/>
              <a:buAutoNum type="alphaLcPeriod" startAt="7"/>
            </a:pPr>
            <a:r>
              <a:rPr lang="id-ID" dirty="0"/>
              <a:t>Fasilitas dan pelayanan khusus bagi kelompok rentan</a:t>
            </a:r>
          </a:p>
          <a:p>
            <a:pPr marL="514350" indent="-514350">
              <a:buFont typeface="+mj-lt"/>
              <a:buAutoNum type="alphaLcPeriod" startAt="7"/>
            </a:pPr>
            <a:r>
              <a:rPr lang="id-ID" dirty="0"/>
              <a:t>Ketepatan waktu</a:t>
            </a:r>
          </a:p>
          <a:p>
            <a:pPr marL="514350" indent="-514350">
              <a:buFont typeface="+mj-lt"/>
              <a:buAutoNum type="alphaLcPeriod" startAt="7"/>
            </a:pPr>
            <a:r>
              <a:rPr lang="id-ID" dirty="0"/>
              <a:t>Kecepatan, Kemudahan dan Keterjangkauan</a:t>
            </a:r>
          </a:p>
          <a:p>
            <a:endParaRPr lang="id-ID" dirty="0"/>
          </a:p>
        </p:txBody>
      </p:sp>
    </p:spTree>
    <p:extLst>
      <p:ext uri="{BB962C8B-B14F-4D97-AF65-F5344CB8AC3E}">
        <p14:creationId xmlns:p14="http://schemas.microsoft.com/office/powerpoint/2010/main" val="2052833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8EFCE-F019-482F-AA4A-F65EE39A0CC2}"/>
              </a:ext>
            </a:extLst>
          </p:cNvPr>
          <p:cNvSpPr>
            <a:spLocks noGrp="1"/>
          </p:cNvSpPr>
          <p:nvPr>
            <p:ph type="title"/>
          </p:nvPr>
        </p:nvSpPr>
        <p:spPr>
          <a:xfrm>
            <a:off x="1249166" y="580879"/>
            <a:ext cx="10515600" cy="1325563"/>
          </a:xfrm>
        </p:spPr>
        <p:txBody>
          <a:bodyPr>
            <a:normAutofit/>
          </a:bodyPr>
          <a:lstStyle/>
          <a:p>
            <a:r>
              <a:rPr lang="id-ID" sz="3600" dirty="0">
                <a:effectLst/>
                <a:latin typeface="Cambria" panose="02040503050406030204" pitchFamily="18" charset="0"/>
                <a:ea typeface="Cambria" panose="02040503050406030204" pitchFamily="18" charset="0"/>
                <a:cs typeface="Cambria" panose="02040503050406030204" pitchFamily="18" charset="0"/>
              </a:rPr>
              <a:t>Pengaduan</a:t>
            </a:r>
            <a:r>
              <a:rPr lang="id-ID" sz="3600" spc="65" dirty="0">
                <a:effectLst/>
                <a:latin typeface="Cambria" panose="02040503050406030204" pitchFamily="18" charset="0"/>
                <a:ea typeface="Cambria" panose="02040503050406030204" pitchFamily="18" charset="0"/>
                <a:cs typeface="Cambria" panose="02040503050406030204" pitchFamily="18" charset="0"/>
              </a:rPr>
              <a:t> </a:t>
            </a:r>
            <a:r>
              <a:rPr lang="id-ID" sz="3600" dirty="0">
                <a:effectLst/>
                <a:latin typeface="Cambria" panose="02040503050406030204" pitchFamily="18" charset="0"/>
                <a:ea typeface="Cambria" panose="02040503050406030204" pitchFamily="18" charset="0"/>
                <a:cs typeface="Cambria" panose="02040503050406030204" pitchFamily="18" charset="0"/>
              </a:rPr>
              <a:t>disampaikan</a:t>
            </a:r>
            <a:r>
              <a:rPr lang="id-ID" sz="3600" spc="65" dirty="0">
                <a:effectLst/>
                <a:latin typeface="Cambria" panose="02040503050406030204" pitchFamily="18" charset="0"/>
                <a:ea typeface="Cambria" panose="02040503050406030204" pitchFamily="18" charset="0"/>
                <a:cs typeface="Cambria" panose="02040503050406030204" pitchFamily="18" charset="0"/>
              </a:rPr>
              <a:t> </a:t>
            </a:r>
            <a:r>
              <a:rPr lang="id-ID" sz="3600" dirty="0">
                <a:effectLst/>
                <a:latin typeface="Cambria" panose="02040503050406030204" pitchFamily="18" charset="0"/>
                <a:ea typeface="Cambria" panose="02040503050406030204" pitchFamily="18" charset="0"/>
                <a:cs typeface="Cambria" panose="02040503050406030204" pitchFamily="18" charset="0"/>
              </a:rPr>
              <a:t>secara</a:t>
            </a:r>
            <a:r>
              <a:rPr lang="id-ID" sz="3600" spc="65" dirty="0">
                <a:effectLst/>
                <a:latin typeface="Cambria" panose="02040503050406030204" pitchFamily="18" charset="0"/>
                <a:ea typeface="Cambria" panose="02040503050406030204" pitchFamily="18" charset="0"/>
                <a:cs typeface="Cambria" panose="02040503050406030204" pitchFamily="18" charset="0"/>
              </a:rPr>
              <a:t> </a:t>
            </a:r>
            <a:r>
              <a:rPr lang="id-ID" sz="3600" dirty="0">
                <a:effectLst/>
                <a:latin typeface="Cambria" panose="02040503050406030204" pitchFamily="18" charset="0"/>
                <a:ea typeface="Cambria" panose="02040503050406030204" pitchFamily="18" charset="0"/>
                <a:cs typeface="Cambria" panose="02040503050406030204" pitchFamily="18" charset="0"/>
              </a:rPr>
              <a:t>tertulis</a:t>
            </a:r>
            <a:r>
              <a:rPr lang="id-ID" sz="3600" spc="65" dirty="0">
                <a:effectLst/>
                <a:latin typeface="Cambria" panose="02040503050406030204" pitchFamily="18" charset="0"/>
                <a:ea typeface="Cambria" panose="02040503050406030204" pitchFamily="18" charset="0"/>
                <a:cs typeface="Cambria" panose="02040503050406030204" pitchFamily="18" charset="0"/>
              </a:rPr>
              <a:t> </a:t>
            </a:r>
            <a:r>
              <a:rPr lang="id-ID" sz="3600" dirty="0">
                <a:effectLst/>
                <a:latin typeface="Cambria" panose="02040503050406030204" pitchFamily="18" charset="0"/>
                <a:ea typeface="Cambria" panose="02040503050406030204" pitchFamily="18" charset="0"/>
                <a:cs typeface="Cambria" panose="02040503050406030204" pitchFamily="18" charset="0"/>
              </a:rPr>
              <a:t>memuat: </a:t>
            </a:r>
            <a:r>
              <a:rPr lang="es-ES" sz="2400" b="0" i="0" dirty="0" err="1">
                <a:solidFill>
                  <a:srgbClr val="111111"/>
                </a:solidFill>
                <a:effectLst/>
                <a:latin typeface="-apple-system"/>
              </a:rPr>
              <a:t>Pasal</a:t>
            </a:r>
            <a:r>
              <a:rPr lang="es-ES" sz="2400" b="0" i="0" dirty="0">
                <a:solidFill>
                  <a:srgbClr val="111111"/>
                </a:solidFill>
                <a:effectLst/>
                <a:latin typeface="-apple-system"/>
              </a:rPr>
              <a:t> 42 UU No 25 </a:t>
            </a:r>
            <a:r>
              <a:rPr lang="es-ES" sz="2400" b="0" i="0" dirty="0" err="1">
                <a:solidFill>
                  <a:srgbClr val="111111"/>
                </a:solidFill>
                <a:effectLst/>
                <a:latin typeface="-apple-system"/>
              </a:rPr>
              <a:t>Tahun</a:t>
            </a:r>
            <a:r>
              <a:rPr lang="es-ES" sz="2400" b="0" i="0" dirty="0">
                <a:solidFill>
                  <a:srgbClr val="111111"/>
                </a:solidFill>
                <a:effectLst/>
                <a:latin typeface="-apple-system"/>
              </a:rPr>
              <a:t> 2009</a:t>
            </a:r>
            <a:endParaRPr lang="id-ID" sz="2400" dirty="0"/>
          </a:p>
        </p:txBody>
      </p:sp>
      <p:sp>
        <p:nvSpPr>
          <p:cNvPr id="3" name="Content Placeholder 2">
            <a:extLst>
              <a:ext uri="{FF2B5EF4-FFF2-40B4-BE49-F238E27FC236}">
                <a16:creationId xmlns:a16="http://schemas.microsoft.com/office/drawing/2014/main" xmlns="" id="{6C2CD991-84B1-4497-9784-06CE2C6C0966}"/>
              </a:ext>
            </a:extLst>
          </p:cNvPr>
          <p:cNvSpPr>
            <a:spLocks noGrp="1"/>
          </p:cNvSpPr>
          <p:nvPr>
            <p:ph idx="1"/>
          </p:nvPr>
        </p:nvSpPr>
        <p:spPr>
          <a:xfrm>
            <a:off x="838200" y="1620145"/>
            <a:ext cx="10515600" cy="4351338"/>
          </a:xfrm>
        </p:spPr>
        <p:txBody>
          <a:bodyPr>
            <a:normAutofit/>
          </a:bodyPr>
          <a:lstStyle/>
          <a:p>
            <a:pPr marL="0" marR="212725" lvl="0" indent="0" algn="just">
              <a:spcBef>
                <a:spcPts val="810"/>
              </a:spcBef>
              <a:spcAft>
                <a:spcPts val="0"/>
              </a:spcAft>
              <a:buSzPts val="1200"/>
              <a:buNone/>
              <a:tabLst>
                <a:tab pos="1779270" algn="l"/>
              </a:tabLst>
            </a:pPr>
            <a:endParaRPr lang="id-ID" sz="2400" dirty="0">
              <a:effectLst/>
              <a:latin typeface="Cambria" panose="02040503050406030204" pitchFamily="18" charset="0"/>
              <a:ea typeface="Cambria" panose="02040503050406030204" pitchFamily="18" charset="0"/>
              <a:cs typeface="Cambria" panose="02040503050406030204" pitchFamily="18" charset="0"/>
            </a:endParaRPr>
          </a:p>
          <a:p>
            <a:pPr marL="742950" marR="212725" lvl="1" indent="-285750" algn="just">
              <a:spcBef>
                <a:spcPts val="585"/>
              </a:spcBef>
              <a:spcAft>
                <a:spcPts val="0"/>
              </a:spcAft>
              <a:buSzPts val="1200"/>
              <a:buFont typeface="Cambria" panose="02040503050406030204" pitchFamily="18" charset="0"/>
              <a:buAutoNum type="alphaLcPeriod"/>
              <a:tabLst>
                <a:tab pos="21221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nama</a:t>
            </a:r>
            <a:r>
              <a:rPr lang="id-ID" sz="2400" spc="8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alamat</a:t>
            </a:r>
            <a:r>
              <a:rPr lang="id-ID" sz="2400" spc="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lengkap;</a:t>
            </a:r>
          </a:p>
          <a:p>
            <a:pPr marL="742950" marR="213995" lvl="1" indent="-285750" algn="just">
              <a:lnSpc>
                <a:spcPct val="120000"/>
              </a:lnSpc>
              <a:spcBef>
                <a:spcPts val="590"/>
              </a:spcBef>
              <a:spcAft>
                <a:spcPts val="0"/>
              </a:spcAft>
              <a:buSzPts val="1200"/>
              <a:buFont typeface="Cambria" panose="02040503050406030204" pitchFamily="18" charset="0"/>
              <a:buAutoNum type="alphaLcPeriod"/>
              <a:tabLst>
                <a:tab pos="21221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uraian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tidak</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sesuai</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dengan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standar</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pelayanan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uraian</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kerugian</a:t>
            </a:r>
            <a:r>
              <a:rPr lang="id-ID" sz="2400" spc="-29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materiel</a:t>
            </a:r>
            <a:r>
              <a:rPr lang="id-ID" sz="2400" spc="45" dirty="0">
                <a:effectLst/>
                <a:latin typeface="Cambria" panose="02040503050406030204" pitchFamily="18" charset="0"/>
                <a:ea typeface="Cambria" panose="02040503050406030204" pitchFamily="18" charset="0"/>
                <a:cs typeface="Cambria" panose="02040503050406030204" pitchFamily="18" charset="0"/>
              </a:rPr>
              <a:t> dan/</a:t>
            </a:r>
            <a:r>
              <a:rPr lang="id-ID" sz="2400" dirty="0">
                <a:effectLst/>
                <a:latin typeface="Cambria" panose="02040503050406030204" pitchFamily="18" charset="0"/>
                <a:ea typeface="Cambria" panose="02040503050406030204" pitchFamily="18" charset="0"/>
                <a:cs typeface="Cambria" panose="02040503050406030204" pitchFamily="18" charset="0"/>
              </a:rPr>
              <a:t>atau</a:t>
            </a:r>
            <a:r>
              <a:rPr lang="id-ID" sz="2400" spc="5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immateriel</a:t>
            </a:r>
            <a:r>
              <a:rPr lang="id-ID" sz="2400" spc="5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5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diderita;</a:t>
            </a:r>
          </a:p>
          <a:p>
            <a:pPr marL="742950" marR="212725" lvl="1" indent="-285750" algn="just">
              <a:spcBef>
                <a:spcPts val="295"/>
              </a:spcBef>
              <a:spcAft>
                <a:spcPts val="0"/>
              </a:spcAft>
              <a:buSzPts val="1200"/>
              <a:buFont typeface="Cambria" panose="02040503050406030204" pitchFamily="18" charset="0"/>
              <a:buAutoNum type="alphaLcPeriod"/>
              <a:tabLst>
                <a:tab pos="21221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permintaan</a:t>
            </a:r>
            <a:r>
              <a:rPr lang="id-ID" sz="2400" spc="4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penyelesaian</a:t>
            </a:r>
            <a:r>
              <a:rPr lang="id-ID" sz="2400" spc="4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yang</a:t>
            </a:r>
            <a:r>
              <a:rPr lang="id-ID" sz="2400" spc="5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diajukan;</a:t>
            </a:r>
            <a:r>
              <a:rPr lang="id-ID" sz="2400" spc="50"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p>
          <a:p>
            <a:pPr marL="742950" marR="212090" lvl="1" indent="-285750" algn="just">
              <a:lnSpc>
                <a:spcPct val="120000"/>
              </a:lnSpc>
              <a:spcBef>
                <a:spcPts val="585"/>
              </a:spcBef>
              <a:spcAft>
                <a:spcPts val="0"/>
              </a:spcAft>
              <a:buSzPts val="1200"/>
              <a:buFont typeface="Cambria" panose="02040503050406030204" pitchFamily="18" charset="0"/>
              <a:buAutoNum type="alphaLcPeriod"/>
              <a:tabLst>
                <a:tab pos="2122170" algn="l"/>
              </a:tabLst>
            </a:pPr>
            <a:r>
              <a:rPr lang="id-ID" sz="2400" dirty="0">
                <a:effectLst/>
                <a:latin typeface="Cambria" panose="02040503050406030204" pitchFamily="18" charset="0"/>
                <a:ea typeface="Cambria" panose="02040503050406030204" pitchFamily="18" charset="0"/>
                <a:cs typeface="Cambria" panose="02040503050406030204" pitchFamily="18" charset="0"/>
              </a:rPr>
              <a:t>tempat,</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waktu</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penyampaian,</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dan</a:t>
            </a:r>
            <a:r>
              <a:rPr lang="id-ID" sz="2400" spc="30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tanda</a:t>
            </a:r>
            <a:r>
              <a:rPr lang="id-ID" sz="2400" spc="5" dirty="0">
                <a:effectLst/>
                <a:latin typeface="Cambria" panose="02040503050406030204" pitchFamily="18" charset="0"/>
                <a:ea typeface="Cambria" panose="02040503050406030204" pitchFamily="18" charset="0"/>
                <a:cs typeface="Cambria" panose="02040503050406030204" pitchFamily="18" charset="0"/>
              </a:rPr>
              <a:t> </a:t>
            </a:r>
            <a:r>
              <a:rPr lang="id-ID" sz="2400" dirty="0">
                <a:effectLst/>
                <a:latin typeface="Cambria" panose="02040503050406030204" pitchFamily="18" charset="0"/>
                <a:ea typeface="Cambria" panose="02040503050406030204" pitchFamily="18" charset="0"/>
                <a:cs typeface="Cambria" panose="02040503050406030204" pitchFamily="18" charset="0"/>
              </a:rPr>
              <a:t>tangan.</a:t>
            </a:r>
          </a:p>
          <a:p>
            <a:pPr marL="0" indent="0">
              <a:buNone/>
            </a:pPr>
            <a:endParaRPr lang="id-ID" sz="2400" dirty="0"/>
          </a:p>
        </p:txBody>
      </p:sp>
    </p:spTree>
    <p:extLst>
      <p:ext uri="{BB962C8B-B14F-4D97-AF65-F5344CB8AC3E}">
        <p14:creationId xmlns:p14="http://schemas.microsoft.com/office/powerpoint/2010/main" val="1970131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13BC96-5587-4DA8-AA95-518A6AF4275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14E43BB-07ED-422C-B21C-EB0EA9FF64A0}"/>
              </a:ext>
            </a:extLst>
          </p:cNvPr>
          <p:cNvSpPr>
            <a:spLocks noGrp="1"/>
          </p:cNvSpPr>
          <p:nvPr>
            <p:ph idx="1"/>
          </p:nvPr>
        </p:nvSpPr>
        <p:spPr/>
        <p:txBody>
          <a:bodyPr>
            <a:normAutofit/>
          </a:bodyPr>
          <a:lstStyle/>
          <a:p>
            <a:pPr algn="just"/>
            <a:r>
              <a:rPr lang="id-ID" sz="2400" b="0" i="0" dirty="0">
                <a:solidFill>
                  <a:srgbClr val="111111"/>
                </a:solidFill>
                <a:effectLst/>
                <a:latin typeface="-apple-system"/>
              </a:rPr>
              <a:t>Pengaduan tertulis tersebut dapat </a:t>
            </a:r>
            <a:r>
              <a:rPr lang="id-ID" sz="2400" b="1" i="0" dirty="0">
                <a:solidFill>
                  <a:srgbClr val="111111"/>
                </a:solidFill>
                <a:effectLst/>
                <a:latin typeface="-apple-system"/>
              </a:rPr>
              <a:t>disertai dengan bukti-bukti sebagai pendukung pengaduannya</a:t>
            </a:r>
            <a:r>
              <a:rPr lang="id-ID" sz="2400" b="0" i="0" dirty="0">
                <a:solidFill>
                  <a:srgbClr val="111111"/>
                </a:solidFill>
                <a:effectLst/>
                <a:latin typeface="-apple-system"/>
              </a:rPr>
              <a:t>. Dalam hal pengadu membutuhkan dokumen terkait dengan pengaduannya dari penyelenggara dan/ atau pelaksana untuk </a:t>
            </a:r>
            <a:r>
              <a:rPr lang="id-ID" sz="2400" b="1" i="0" dirty="0">
                <a:solidFill>
                  <a:srgbClr val="111111"/>
                </a:solidFill>
                <a:effectLst/>
                <a:latin typeface="-apple-system"/>
              </a:rPr>
              <a:t>mendukung pembuktiannya itu, penyelenggara dan/atau pelaksana wajib memberikannya</a:t>
            </a:r>
            <a:r>
              <a:rPr lang="id-ID" sz="2400" b="0" i="0" dirty="0">
                <a:solidFill>
                  <a:srgbClr val="111111"/>
                </a:solidFill>
                <a:effectLst/>
                <a:latin typeface="-apple-system"/>
              </a:rPr>
              <a:t> (Pasal 43 UU No 25 Tahun 2009)</a:t>
            </a:r>
            <a:endParaRPr lang="id-ID" sz="2400" dirty="0"/>
          </a:p>
        </p:txBody>
      </p:sp>
    </p:spTree>
    <p:extLst>
      <p:ext uri="{BB962C8B-B14F-4D97-AF65-F5344CB8AC3E}">
        <p14:creationId xmlns:p14="http://schemas.microsoft.com/office/powerpoint/2010/main" val="4053038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6C167-8B8E-4DA1-B213-416A6F053E21}"/>
              </a:ext>
            </a:extLst>
          </p:cNvPr>
          <p:cNvSpPr>
            <a:spLocks noGrp="1"/>
          </p:cNvSpPr>
          <p:nvPr>
            <p:ph type="title"/>
          </p:nvPr>
        </p:nvSpPr>
        <p:spPr>
          <a:xfrm>
            <a:off x="920393" y="1115137"/>
            <a:ext cx="10515600" cy="1325563"/>
          </a:xfrm>
        </p:spPr>
        <p:txBody>
          <a:bodyPr/>
          <a:lstStyle/>
          <a:p>
            <a:r>
              <a:rPr lang="id-ID" dirty="0"/>
              <a:t>Respon Pengaduan :</a:t>
            </a:r>
          </a:p>
        </p:txBody>
      </p:sp>
      <p:sp>
        <p:nvSpPr>
          <p:cNvPr id="3" name="Content Placeholder 2">
            <a:extLst>
              <a:ext uri="{FF2B5EF4-FFF2-40B4-BE49-F238E27FC236}">
                <a16:creationId xmlns:a16="http://schemas.microsoft.com/office/drawing/2014/main" xmlns="" id="{D917C0C5-7434-4D9C-935A-9241865C51D1}"/>
              </a:ext>
            </a:extLst>
          </p:cNvPr>
          <p:cNvSpPr>
            <a:spLocks noGrp="1"/>
          </p:cNvSpPr>
          <p:nvPr>
            <p:ph idx="1"/>
          </p:nvPr>
        </p:nvSpPr>
        <p:spPr>
          <a:xfrm>
            <a:off x="838200" y="2020838"/>
            <a:ext cx="10515600" cy="4351338"/>
          </a:xfrm>
        </p:spPr>
        <p:txBody>
          <a:bodyPr>
            <a:normAutofit/>
          </a:bodyPr>
          <a:lstStyle/>
          <a:p>
            <a:pPr algn="just"/>
            <a:r>
              <a:rPr lang="id-ID" sz="2400" dirty="0"/>
              <a:t>Penyelenggara wajib menindaklanjuti pengaduan </a:t>
            </a:r>
            <a:r>
              <a:rPr lang="id-ID" sz="2400" b="1" dirty="0"/>
              <a:t>jangka waktu maksimum 14 hari</a:t>
            </a:r>
            <a:r>
              <a:rPr lang="id-ID" sz="2400" dirty="0"/>
              <a:t> setelah pengaduan diterima</a:t>
            </a:r>
          </a:p>
          <a:p>
            <a:pPr algn="just"/>
            <a:r>
              <a:rPr lang="id-ID" sz="2400" dirty="0"/>
              <a:t>Apabila belum mencukupi data dukung pengelolaan pengaduan, pengadu wajib melengkapi laporan pengaduan </a:t>
            </a:r>
            <a:r>
              <a:rPr lang="id-ID" sz="2400" b="1" dirty="0"/>
              <a:t>maksimum 30 hari</a:t>
            </a:r>
            <a:r>
              <a:rPr lang="id-ID" sz="2400" dirty="0"/>
              <a:t> sejak diterimanya tanggapan dari penyelenggara layanan</a:t>
            </a:r>
          </a:p>
          <a:p>
            <a:pPr algn="just"/>
            <a:r>
              <a:rPr lang="id-ID" sz="2400" dirty="0">
                <a:effectLst/>
                <a:latin typeface="Calibri" panose="020F0502020204030204" pitchFamily="34" charset="0"/>
                <a:ea typeface="Calibri" panose="020F0502020204030204" pitchFamily="34" charset="0"/>
                <a:cs typeface="Calibri" panose="020F0502020204030204" pitchFamily="34" charset="0"/>
              </a:rPr>
              <a:t>Dalam</a:t>
            </a:r>
            <a:r>
              <a:rPr lang="id-ID" sz="2400" spc="305" dirty="0">
                <a:effectLst/>
                <a:latin typeface="Calibri" panose="020F0502020204030204" pitchFamily="34" charset="0"/>
                <a:ea typeface="Calibri" panose="020F0502020204030204" pitchFamily="34" charset="0"/>
                <a:cs typeface="Calibri" panose="020F0502020204030204" pitchFamily="34" charset="0"/>
              </a:rPr>
              <a:t> </a:t>
            </a:r>
            <a:r>
              <a:rPr lang="id-ID" sz="2400" dirty="0">
                <a:effectLst/>
                <a:latin typeface="Calibri" panose="020F0502020204030204" pitchFamily="34" charset="0"/>
                <a:ea typeface="Calibri" panose="020F0502020204030204" pitchFamily="34" charset="0"/>
                <a:cs typeface="Calibri" panose="020F0502020204030204" pitchFamily="34" charset="0"/>
              </a:rPr>
              <a:t>hal</a:t>
            </a:r>
            <a:r>
              <a:rPr lang="id-ID" sz="2400" spc="305"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berkas</a:t>
            </a:r>
            <a:r>
              <a:rPr lang="id-ID" sz="2400" b="1" spc="305"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pengaduan</a:t>
            </a:r>
            <a:r>
              <a:rPr lang="id-ID" sz="2400" b="1" spc="305"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tidak</a:t>
            </a:r>
            <a:r>
              <a:rPr lang="id-ID" sz="2400" b="1" spc="305"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dilengkapi</a:t>
            </a:r>
            <a:r>
              <a:rPr lang="id-ID" sz="2400" spc="5" dirty="0">
                <a:effectLst/>
                <a:latin typeface="Calibri" panose="020F0502020204030204" pitchFamily="34" charset="0"/>
                <a:ea typeface="Calibri" panose="020F0502020204030204" pitchFamily="34" charset="0"/>
                <a:cs typeface="Calibri" panose="020F0502020204030204" pitchFamily="34" charset="0"/>
              </a:rPr>
              <a:t> </a:t>
            </a:r>
            <a:r>
              <a:rPr lang="id-ID" sz="2400" dirty="0">
                <a:effectLst/>
                <a:latin typeface="Calibri" panose="020F0502020204030204" pitchFamily="34" charset="0"/>
                <a:ea typeface="Calibri" panose="020F0502020204030204" pitchFamily="34" charset="0"/>
                <a:cs typeface="Calibri" panose="020F0502020204030204" pitchFamily="34" charset="0"/>
              </a:rPr>
              <a:t>dalam waktu sebagaimana dimaksud,</a:t>
            </a:r>
            <a:r>
              <a:rPr lang="id-ID" sz="2400" spc="5"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pengadu</a:t>
            </a:r>
            <a:r>
              <a:rPr lang="id-ID" sz="2400" b="1" spc="80"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dianggap</a:t>
            </a:r>
            <a:r>
              <a:rPr lang="id-ID" sz="2400" b="1" spc="80"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mencabut</a:t>
            </a:r>
            <a:r>
              <a:rPr lang="id-ID" sz="2400" b="1" spc="80" dirty="0">
                <a:effectLst/>
                <a:latin typeface="Calibri" panose="020F0502020204030204" pitchFamily="34" charset="0"/>
                <a:ea typeface="Calibri" panose="020F0502020204030204" pitchFamily="34" charset="0"/>
                <a:cs typeface="Calibri" panose="020F0502020204030204" pitchFamily="34" charset="0"/>
              </a:rPr>
              <a:t> </a:t>
            </a:r>
            <a:r>
              <a:rPr lang="id-ID" sz="2400" b="1" dirty="0">
                <a:effectLst/>
                <a:latin typeface="Calibri" panose="020F0502020204030204" pitchFamily="34" charset="0"/>
                <a:ea typeface="Calibri" panose="020F0502020204030204" pitchFamily="34" charset="0"/>
                <a:cs typeface="Calibri" panose="020F0502020204030204" pitchFamily="34" charset="0"/>
              </a:rPr>
              <a:t>pengaduannya.</a:t>
            </a:r>
            <a:r>
              <a:rPr lang="id-ID" sz="2400" dirty="0">
                <a:effectLst/>
                <a:latin typeface="Calibri" panose="020F0502020204030204" pitchFamily="34" charset="0"/>
                <a:ea typeface="Calibri" panose="020F0502020204030204" pitchFamily="34" charset="0"/>
                <a:cs typeface="Calibri" panose="020F0502020204030204" pitchFamily="34" charset="0"/>
              </a:rPr>
              <a:t> </a:t>
            </a:r>
            <a:r>
              <a:rPr lang="es-ES" sz="2400" b="0" i="0" dirty="0">
                <a:solidFill>
                  <a:srgbClr val="111111"/>
                </a:solidFill>
                <a:effectLst/>
                <a:latin typeface="-apple-system"/>
              </a:rPr>
              <a:t>(</a:t>
            </a:r>
            <a:r>
              <a:rPr lang="es-ES" sz="2400" b="0" i="0" dirty="0" err="1">
                <a:solidFill>
                  <a:srgbClr val="111111"/>
                </a:solidFill>
                <a:effectLst/>
                <a:latin typeface="-apple-system"/>
              </a:rPr>
              <a:t>Pasal</a:t>
            </a:r>
            <a:r>
              <a:rPr lang="es-ES" sz="2400" b="0" i="0" dirty="0">
                <a:solidFill>
                  <a:srgbClr val="111111"/>
                </a:solidFill>
                <a:effectLst/>
                <a:latin typeface="-apple-system"/>
              </a:rPr>
              <a:t> 44 UU No 25 </a:t>
            </a:r>
            <a:r>
              <a:rPr lang="es-ES" sz="2400" b="0" i="0" dirty="0" err="1">
                <a:solidFill>
                  <a:srgbClr val="111111"/>
                </a:solidFill>
                <a:effectLst/>
                <a:latin typeface="-apple-system"/>
              </a:rPr>
              <a:t>Tahun</a:t>
            </a:r>
            <a:r>
              <a:rPr lang="es-ES" sz="2400" b="0" i="0" dirty="0">
                <a:solidFill>
                  <a:srgbClr val="111111"/>
                </a:solidFill>
                <a:effectLst/>
                <a:latin typeface="-apple-system"/>
              </a:rPr>
              <a:t> 2009</a:t>
            </a:r>
            <a:r>
              <a:rPr lang="id-ID" sz="2400" b="0" i="0" dirty="0">
                <a:solidFill>
                  <a:srgbClr val="111111"/>
                </a:solidFill>
                <a:effectLst/>
                <a:latin typeface="-apple-system"/>
              </a:rPr>
              <a:t>)</a:t>
            </a:r>
          </a:p>
          <a:p>
            <a:pPr marL="0" indent="0" algn="just">
              <a:buNone/>
            </a:pPr>
            <a:endParaRPr lang="id-ID" sz="24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id-ID" sz="2400" dirty="0"/>
          </a:p>
        </p:txBody>
      </p:sp>
    </p:spTree>
    <p:extLst>
      <p:ext uri="{BB962C8B-B14F-4D97-AF65-F5344CB8AC3E}">
        <p14:creationId xmlns:p14="http://schemas.microsoft.com/office/powerpoint/2010/main" val="1521529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B18727-25BE-4BB0-92CF-57FAD70B614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666978E-CB10-4E7F-A8D1-0D04687B86D4}"/>
              </a:ext>
            </a:extLst>
          </p:cNvPr>
          <p:cNvSpPr>
            <a:spLocks noGrp="1"/>
          </p:cNvSpPr>
          <p:nvPr>
            <p:ph idx="1"/>
          </p:nvPr>
        </p:nvSpPr>
        <p:spPr>
          <a:xfrm>
            <a:off x="1017143" y="1943813"/>
            <a:ext cx="10274156" cy="4037749"/>
          </a:xfrm>
        </p:spPr>
        <p:txBody>
          <a:bodyPr>
            <a:normAutofit fontScale="92500" lnSpcReduction="20000"/>
          </a:bodyPr>
          <a:lstStyle/>
          <a:p>
            <a:pPr algn="just"/>
            <a:r>
              <a:rPr lang="id-ID" sz="2400" b="0" i="0" dirty="0">
                <a:solidFill>
                  <a:srgbClr val="111111"/>
                </a:solidFill>
                <a:effectLst/>
                <a:latin typeface="-apple-system"/>
              </a:rPr>
              <a:t>Dalam hal </a:t>
            </a:r>
            <a:r>
              <a:rPr lang="id-ID" sz="2400" b="0" i="1" dirty="0">
                <a:solidFill>
                  <a:srgbClr val="111111"/>
                </a:solidFill>
                <a:effectLst/>
                <a:latin typeface="-apple-system"/>
              </a:rPr>
              <a:t>penyelenggara melakukan perbuatan melawan hukum dalam penyelenggaraan pelayanan publik sebagaimana diatur dalam undang-undang pelayanan publik</a:t>
            </a:r>
            <a:r>
              <a:rPr lang="id-ID" sz="2400" b="0" i="0" dirty="0">
                <a:solidFill>
                  <a:srgbClr val="111111"/>
                </a:solidFill>
                <a:effectLst/>
                <a:latin typeface="-apple-system"/>
              </a:rPr>
              <a:t>, </a:t>
            </a:r>
            <a:r>
              <a:rPr lang="id-ID" sz="2400" b="1" i="0" dirty="0">
                <a:solidFill>
                  <a:srgbClr val="111111"/>
                </a:solidFill>
                <a:effectLst/>
                <a:latin typeface="-apple-system"/>
              </a:rPr>
              <a:t>masyarakat dapat mengajukan gugatan terhadap penyelenggara ke pengadilan</a:t>
            </a:r>
            <a:r>
              <a:rPr lang="id-ID" sz="2400" b="0" i="0" dirty="0">
                <a:solidFill>
                  <a:srgbClr val="111111"/>
                </a:solidFill>
                <a:effectLst/>
                <a:latin typeface="-apple-system"/>
              </a:rPr>
              <a:t>. Pengajuan gugatan terhadap penyelenggara, tidak menghapus kewajiban penyelenggara untuk melaksanakan keputusan ombudsman dan/atau penyelenggara. Pengajuan gugatan perbuatan melawan hukum tersebut, dilakukan sesuai dengan peraturan perundang-undangan (Pasal 52 UU No 25 Tahun 2009) </a:t>
            </a:r>
          </a:p>
          <a:p>
            <a:pPr algn="just"/>
            <a:r>
              <a:rPr lang="id-ID" sz="2400" b="0" i="0" dirty="0">
                <a:solidFill>
                  <a:srgbClr val="111111"/>
                </a:solidFill>
                <a:effectLst/>
                <a:latin typeface="-apple-system"/>
              </a:rPr>
              <a:t>Dalam hal penyelenggara diduga melakukan tindak pidana dalam penyelenggaraan pelayanan publik sebagaimana diatur dalam undang-undang ini, </a:t>
            </a:r>
            <a:r>
              <a:rPr lang="id-ID" sz="2400" b="1" i="0" dirty="0">
                <a:solidFill>
                  <a:srgbClr val="111111"/>
                </a:solidFill>
                <a:effectLst/>
                <a:latin typeface="-apple-system"/>
              </a:rPr>
              <a:t>masyarakat dapat melaporkan penyelenggara kepada pihak berwenang</a:t>
            </a:r>
            <a:r>
              <a:rPr lang="id-ID" sz="2400" b="0" i="0" dirty="0">
                <a:solidFill>
                  <a:srgbClr val="111111"/>
                </a:solidFill>
                <a:effectLst/>
                <a:latin typeface="-apple-system"/>
              </a:rPr>
              <a:t>. (Pasal 53 UU No 25 Tahun 2009).</a:t>
            </a:r>
            <a:endParaRPr lang="id-ID" sz="2400" dirty="0"/>
          </a:p>
        </p:txBody>
      </p:sp>
    </p:spTree>
    <p:extLst>
      <p:ext uri="{BB962C8B-B14F-4D97-AF65-F5344CB8AC3E}">
        <p14:creationId xmlns:p14="http://schemas.microsoft.com/office/powerpoint/2010/main" val="427807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54337-434E-49F8-B589-72E78EA84FB0}"/>
              </a:ext>
            </a:extLst>
          </p:cNvPr>
          <p:cNvSpPr>
            <a:spLocks noGrp="1"/>
          </p:cNvSpPr>
          <p:nvPr>
            <p:ph type="title"/>
          </p:nvPr>
        </p:nvSpPr>
        <p:spPr>
          <a:xfrm>
            <a:off x="910119" y="741603"/>
            <a:ext cx="10515600" cy="1325563"/>
          </a:xfrm>
        </p:spPr>
        <p:txBody>
          <a:bodyPr/>
          <a:lstStyle/>
          <a:p>
            <a:r>
              <a:rPr lang="id-ID" dirty="0"/>
              <a:t>Etika Pelayanan</a:t>
            </a:r>
          </a:p>
        </p:txBody>
      </p:sp>
      <p:sp>
        <p:nvSpPr>
          <p:cNvPr id="3" name="Content Placeholder 2">
            <a:extLst>
              <a:ext uri="{FF2B5EF4-FFF2-40B4-BE49-F238E27FC236}">
                <a16:creationId xmlns:a16="http://schemas.microsoft.com/office/drawing/2014/main" xmlns="" id="{DC72B08D-761C-4A66-B552-C59AFABEFF7C}"/>
              </a:ext>
            </a:extLst>
          </p:cNvPr>
          <p:cNvSpPr>
            <a:spLocks noGrp="1"/>
          </p:cNvSpPr>
          <p:nvPr>
            <p:ph idx="1"/>
          </p:nvPr>
        </p:nvSpPr>
        <p:spPr>
          <a:xfrm>
            <a:off x="951215" y="1404384"/>
            <a:ext cx="10515600" cy="5361148"/>
          </a:xfrm>
        </p:spPr>
        <p:txBody>
          <a:bodyPr>
            <a:normAutofit/>
          </a:bodyPr>
          <a:lstStyle/>
          <a:p>
            <a:pPr marL="0" indent="0" algn="just">
              <a:buNone/>
            </a:pPr>
            <a:r>
              <a:rPr lang="id-ID" b="0" i="0" dirty="0">
                <a:solidFill>
                  <a:srgbClr val="58585A"/>
                </a:solidFill>
                <a:effectLst/>
                <a:latin typeface="Arial" panose="020B0604020202020204" pitchFamily="34" charset="0"/>
              </a:rPr>
              <a:t>Dalam dunia pelayanan publik atau administrasi publik, etika diartikan sebagai filsafat moral atau nilai, dan disebut dengan "</a:t>
            </a:r>
            <a:r>
              <a:rPr lang="id-ID" b="0" i="1" dirty="0">
                <a:solidFill>
                  <a:srgbClr val="58585A"/>
                </a:solidFill>
                <a:effectLst/>
                <a:latin typeface="Arial" panose="020B0604020202020204" pitchFamily="34" charset="0"/>
              </a:rPr>
              <a:t>profesional standard</a:t>
            </a:r>
            <a:r>
              <a:rPr lang="id-ID" b="0" i="0" dirty="0">
                <a:solidFill>
                  <a:srgbClr val="58585A"/>
                </a:solidFill>
                <a:effectLst/>
                <a:latin typeface="Arial" panose="020B0604020202020204" pitchFamily="34" charset="0"/>
              </a:rPr>
              <a:t>" (kode etik) atau "</a:t>
            </a:r>
            <a:r>
              <a:rPr lang="id-ID" b="0" i="1" dirty="0">
                <a:solidFill>
                  <a:srgbClr val="58585A"/>
                </a:solidFill>
                <a:effectLst/>
                <a:latin typeface="Arial" panose="020B0604020202020204" pitchFamily="34" charset="0"/>
              </a:rPr>
              <a:t>right rules of conduct</a:t>
            </a:r>
            <a:r>
              <a:rPr lang="id-ID" b="0" i="0" dirty="0">
                <a:solidFill>
                  <a:srgbClr val="58585A"/>
                </a:solidFill>
                <a:effectLst/>
                <a:latin typeface="Arial" panose="020B0604020202020204" pitchFamily="34" charset="0"/>
              </a:rPr>
              <a:t>" (aturan perilaku yang benar) yang seharusnya dipatuhi oleh pemberi pelayanan publik. Artinya, penyelenggara pelayanan selain melayani masyarakat dengan berperilaku yang baik, ramah juga harus mematuhi standar atau kode etik yang telah diterapkan di setiap institusi-institusi. Apabila ada penyelenggara yang melanggar etika administrasi publik maka sama saja penyelenggara tersebut maladministrasi karena tidak menjalankan </a:t>
            </a:r>
            <a:r>
              <a:rPr lang="id-ID" b="0" i="1" dirty="0">
                <a:solidFill>
                  <a:srgbClr val="58585A"/>
                </a:solidFill>
                <a:effectLst/>
                <a:latin typeface="Arial" panose="020B0604020202020204" pitchFamily="34" charset="0"/>
              </a:rPr>
              <a:t>professional standard</a:t>
            </a:r>
            <a:r>
              <a:rPr lang="id-ID" b="0" i="0" dirty="0">
                <a:solidFill>
                  <a:srgbClr val="58585A"/>
                </a:solidFill>
                <a:effectLst/>
                <a:latin typeface="Arial" panose="020B0604020202020204" pitchFamily="34" charset="0"/>
              </a:rPr>
              <a:t> dan tidak berperilaku yang benar.</a:t>
            </a:r>
          </a:p>
          <a:p>
            <a:pPr marL="0" indent="0" algn="just">
              <a:buNone/>
            </a:pPr>
            <a:r>
              <a:rPr lang="id-ID" b="1" i="0" dirty="0">
                <a:solidFill>
                  <a:srgbClr val="58585A"/>
                </a:solidFill>
                <a:effectLst/>
                <a:latin typeface="Arial" panose="020B0604020202020204" pitchFamily="34" charset="0"/>
              </a:rPr>
              <a:t>Ombudsman Republik Indonesia</a:t>
            </a:r>
            <a:r>
              <a:rPr lang="id-ID" b="0" i="0" dirty="0">
                <a:solidFill>
                  <a:srgbClr val="58585A"/>
                </a:solidFill>
                <a:effectLst/>
                <a:latin typeface="Arial" panose="020B0604020202020204" pitchFamily="34" charset="0"/>
              </a:rPr>
              <a:t> sebagai satu-satunya Lembaga negara yang diberikan kewenangan untuk menindaklanjuti segala bentuk dugaan maladministrasi yang bertujuan untuk mendorong penyelenggaraan negara dan pemerintah yang efektif dan efisien, jujur, terbuka, bersih, serta bebas dari korupsi, kolusi dan nepotisme.</a:t>
            </a:r>
            <a:endParaRPr lang="id-ID" dirty="0"/>
          </a:p>
        </p:txBody>
      </p:sp>
    </p:spTree>
    <p:extLst>
      <p:ext uri="{BB962C8B-B14F-4D97-AF65-F5344CB8AC3E}">
        <p14:creationId xmlns:p14="http://schemas.microsoft.com/office/powerpoint/2010/main" val="54704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89393-E477-4AC8-8232-04E25745A4AE}"/>
              </a:ext>
            </a:extLst>
          </p:cNvPr>
          <p:cNvSpPr>
            <a:spLocks noGrp="1"/>
          </p:cNvSpPr>
          <p:nvPr>
            <p:ph type="title"/>
          </p:nvPr>
        </p:nvSpPr>
        <p:spPr>
          <a:xfrm>
            <a:off x="3838254" y="755540"/>
            <a:ext cx="10515600" cy="1325563"/>
          </a:xfrm>
        </p:spPr>
        <p:txBody>
          <a:bodyPr/>
          <a:lstStyle/>
          <a:p>
            <a:r>
              <a:rPr lang="id-ID" dirty="0"/>
              <a:t>Pelayanan Khusus</a:t>
            </a:r>
          </a:p>
        </p:txBody>
      </p:sp>
      <p:sp>
        <p:nvSpPr>
          <p:cNvPr id="3" name="Content Placeholder 2">
            <a:extLst>
              <a:ext uri="{FF2B5EF4-FFF2-40B4-BE49-F238E27FC236}">
                <a16:creationId xmlns:a16="http://schemas.microsoft.com/office/drawing/2014/main" xmlns="" id="{099FEB9C-4499-4A22-8201-D74D144A48C6}"/>
              </a:ext>
            </a:extLst>
          </p:cNvPr>
          <p:cNvSpPr>
            <a:spLocks noGrp="1"/>
          </p:cNvSpPr>
          <p:nvPr>
            <p:ph idx="1"/>
          </p:nvPr>
        </p:nvSpPr>
        <p:spPr>
          <a:xfrm>
            <a:off x="838200" y="2277688"/>
            <a:ext cx="10515600" cy="4351338"/>
          </a:xfrm>
        </p:spPr>
        <p:txBody>
          <a:bodyPr>
            <a:normAutofit/>
          </a:bodyPr>
          <a:lstStyle/>
          <a:p>
            <a:pPr marL="0" indent="0" algn="ctr">
              <a:buNone/>
            </a:pPr>
            <a:r>
              <a:rPr lang="id-ID" sz="2400" dirty="0"/>
              <a:t>Pelayanan yang khusus diberikan pada kelompok rentan, antara lain Lansia, Wanita Hamil/Bumil, Anak-anak, Korban Bencana Alam, Korban Bencana Sosial dan Penyandang disabilitas fisik maupun mental.</a:t>
            </a:r>
          </a:p>
        </p:txBody>
      </p:sp>
    </p:spTree>
    <p:extLst>
      <p:ext uri="{BB962C8B-B14F-4D97-AF65-F5344CB8AC3E}">
        <p14:creationId xmlns:p14="http://schemas.microsoft.com/office/powerpoint/2010/main" val="3745667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07618-6936-4D8E-9012-4C539A0C86D3}"/>
              </a:ext>
            </a:extLst>
          </p:cNvPr>
          <p:cNvSpPr>
            <a:spLocks noGrp="1"/>
          </p:cNvSpPr>
          <p:nvPr>
            <p:ph type="title"/>
          </p:nvPr>
        </p:nvSpPr>
        <p:spPr>
          <a:xfrm>
            <a:off x="1751519" y="703739"/>
            <a:ext cx="9603275" cy="1049235"/>
          </a:xfrm>
        </p:spPr>
        <p:txBody>
          <a:bodyPr/>
          <a:lstStyle/>
          <a:p>
            <a:r>
              <a:rPr lang="id-ID" dirty="0"/>
              <a:t>Dasar Yang Mendapat Pelayanan Khusus :</a:t>
            </a:r>
          </a:p>
        </p:txBody>
      </p:sp>
      <p:sp>
        <p:nvSpPr>
          <p:cNvPr id="3" name="Content Placeholder 2">
            <a:extLst>
              <a:ext uri="{FF2B5EF4-FFF2-40B4-BE49-F238E27FC236}">
                <a16:creationId xmlns:a16="http://schemas.microsoft.com/office/drawing/2014/main" xmlns="" id="{5EA09850-205C-4E79-B229-BC3547DD9EAF}"/>
              </a:ext>
            </a:extLst>
          </p:cNvPr>
          <p:cNvSpPr>
            <a:spLocks noGrp="1"/>
          </p:cNvSpPr>
          <p:nvPr>
            <p:ph idx="1"/>
          </p:nvPr>
        </p:nvSpPr>
        <p:spPr>
          <a:xfrm>
            <a:off x="839194" y="2089423"/>
            <a:ext cx="10515600" cy="4989512"/>
          </a:xfrm>
        </p:spPr>
        <p:txBody>
          <a:bodyPr>
            <a:normAutofit/>
          </a:bodyPr>
          <a:lstStyle/>
          <a:p>
            <a:pPr marL="0" indent="0" algn="just">
              <a:buNone/>
            </a:pPr>
            <a:r>
              <a:rPr lang="id-ID" dirty="0"/>
              <a:t>UU 39 Tahun 1999 HAM ,  UU 13 Tahun 1998 Lansia, UU 23 Tahun 2002 Perlindungan Anak</a:t>
            </a:r>
          </a:p>
          <a:p>
            <a:pPr marL="0" indent="0" algn="just">
              <a:buNone/>
            </a:pPr>
            <a:r>
              <a:rPr lang="id-ID" dirty="0"/>
              <a:t>UU 4 Tahun 1997 Penyandang Disabilitas</a:t>
            </a:r>
          </a:p>
          <a:p>
            <a:pPr marL="0" indent="0" algn="just">
              <a:buNone/>
            </a:pPr>
            <a:r>
              <a:rPr lang="id-ID" dirty="0"/>
              <a:t>Lansia, wanita hamil, anak-anak, korban bencana alam dan korban bencana sosial serta penyandang disabilitas fisi atau mental.</a:t>
            </a:r>
          </a:p>
          <a:p>
            <a:pPr marL="0" indent="0" algn="just">
              <a:buNone/>
            </a:pPr>
            <a:r>
              <a:rPr lang="id-ID" dirty="0"/>
              <a:t>Menyiapkan alat bantu jalan, alat pendengaran bagi lansia</a:t>
            </a:r>
          </a:p>
          <a:p>
            <a:pPr marL="0" indent="0" algn="just">
              <a:buNone/>
            </a:pPr>
            <a:r>
              <a:rPr lang="id-ID" dirty="0"/>
              <a:t>Tempat duduk khusus , tanpa antrian bagi bumil</a:t>
            </a:r>
          </a:p>
          <a:p>
            <a:pPr marL="0" indent="0" algn="just">
              <a:buNone/>
            </a:pPr>
            <a:r>
              <a:rPr lang="id-ID" dirty="0"/>
              <a:t>Tempat bermain anak bagi anak-anak</a:t>
            </a:r>
          </a:p>
        </p:txBody>
      </p:sp>
    </p:spTree>
    <p:extLst>
      <p:ext uri="{BB962C8B-B14F-4D97-AF65-F5344CB8AC3E}">
        <p14:creationId xmlns:p14="http://schemas.microsoft.com/office/powerpoint/2010/main" val="34478837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56038-1DBA-43B7-858F-142C66267018}"/>
              </a:ext>
            </a:extLst>
          </p:cNvPr>
          <p:cNvSpPr>
            <a:spLocks noGrp="1"/>
          </p:cNvSpPr>
          <p:nvPr>
            <p:ph type="title"/>
          </p:nvPr>
        </p:nvSpPr>
        <p:spPr/>
        <p:txBody>
          <a:bodyPr/>
          <a:lstStyle/>
          <a:p>
            <a:r>
              <a:rPr lang="id-ID" dirty="0"/>
              <a:t>Ombusman RI</a:t>
            </a:r>
          </a:p>
        </p:txBody>
      </p:sp>
      <p:sp>
        <p:nvSpPr>
          <p:cNvPr id="3" name="Content Placeholder 2">
            <a:extLst>
              <a:ext uri="{FF2B5EF4-FFF2-40B4-BE49-F238E27FC236}">
                <a16:creationId xmlns:a16="http://schemas.microsoft.com/office/drawing/2014/main" xmlns="" id="{F27C8E4F-4721-44A0-B1AD-C401C1F59C2F}"/>
              </a:ext>
            </a:extLst>
          </p:cNvPr>
          <p:cNvSpPr>
            <a:spLocks noGrp="1"/>
          </p:cNvSpPr>
          <p:nvPr>
            <p:ph idx="1"/>
          </p:nvPr>
        </p:nvSpPr>
        <p:spPr>
          <a:xfrm>
            <a:off x="1141892" y="1995184"/>
            <a:ext cx="10222647" cy="4058297"/>
          </a:xfrm>
        </p:spPr>
        <p:txBody>
          <a:bodyPr>
            <a:normAutofit/>
          </a:bodyPr>
          <a:lstStyle/>
          <a:p>
            <a:pPr marL="0" indent="0" algn="just">
              <a:buNone/>
            </a:pPr>
            <a:r>
              <a:rPr lang="id-ID" b="0" i="0" dirty="0">
                <a:solidFill>
                  <a:srgbClr val="58585A"/>
                </a:solidFill>
                <a:effectLst/>
                <a:latin typeface="Arial" panose="020B0604020202020204" pitchFamily="34" charset="0"/>
              </a:rPr>
              <a:t>Undang-Undang Nomor 37 Tahun 2008 tentang Ombudsman Republik Indonesia dan Undang-Undang Nomor 25 Tahun 2009 tentang Pelayanan Publik, </a:t>
            </a:r>
            <a:endParaRPr lang="id-ID" b="1" i="1" dirty="0">
              <a:solidFill>
                <a:srgbClr val="58585A"/>
              </a:solidFill>
              <a:effectLst/>
              <a:latin typeface="Arial" panose="020B0604020202020204" pitchFamily="34" charset="0"/>
            </a:endParaRPr>
          </a:p>
          <a:p>
            <a:pPr marL="0" indent="0" algn="just">
              <a:buNone/>
            </a:pPr>
            <a:r>
              <a:rPr lang="id-ID" b="1" i="1" dirty="0">
                <a:solidFill>
                  <a:srgbClr val="58585A"/>
                </a:solidFill>
                <a:effectLst/>
                <a:latin typeface="Arial" panose="020B0604020202020204" pitchFamily="34" charset="0"/>
              </a:rPr>
              <a:t>Ombudsman RI</a:t>
            </a:r>
            <a:r>
              <a:rPr lang="id-ID" b="0" i="0" dirty="0">
                <a:solidFill>
                  <a:srgbClr val="58585A"/>
                </a:solidFill>
                <a:effectLst/>
                <a:latin typeface="Arial" panose="020B0604020202020204" pitchFamily="34" charset="0"/>
              </a:rPr>
              <a:t> merupakan lembaga negara yang menangani maladministrasi dalam pelayanan publik. Ombudsman bertugas untuk menerima laporan atas dugaan maladministrasi dalam penyelenggaraan pelayanan publik; melakukan investigasi atas prakarsa sendiri terhadap dugaan maladministrasi dalam penyelenggaraan pelayanan publik (Pasal 7 Undang-Undang No. 37 Tahun 2008). Selama instansi yang bersangkutan ditugaskan untuk menyelenggarakan pelayanan publik yang seluruh atau sebagian dananya bersumber dari APBN dan/atau APBD, maka pelayanan instansi tersebut menjadi wewenang pengawasan Ombudsman.</a:t>
            </a:r>
            <a:endParaRPr lang="id-ID" dirty="0"/>
          </a:p>
        </p:txBody>
      </p:sp>
    </p:spTree>
    <p:extLst>
      <p:ext uri="{BB962C8B-B14F-4D97-AF65-F5344CB8AC3E}">
        <p14:creationId xmlns:p14="http://schemas.microsoft.com/office/powerpoint/2010/main" val="32286257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CE158A-E405-4BC6-9EF8-B2C5B604930E}"/>
              </a:ext>
            </a:extLst>
          </p:cNvPr>
          <p:cNvSpPr>
            <a:spLocks noGrp="1"/>
          </p:cNvSpPr>
          <p:nvPr>
            <p:ph type="title"/>
          </p:nvPr>
        </p:nvSpPr>
        <p:spPr/>
        <p:txBody>
          <a:bodyPr/>
          <a:lstStyle/>
          <a:p>
            <a:r>
              <a:rPr lang="id-ID" dirty="0"/>
              <a:t>Rekomendasi ombusman</a:t>
            </a:r>
          </a:p>
        </p:txBody>
      </p:sp>
      <p:sp>
        <p:nvSpPr>
          <p:cNvPr id="3" name="Content Placeholder 2">
            <a:extLst>
              <a:ext uri="{FF2B5EF4-FFF2-40B4-BE49-F238E27FC236}">
                <a16:creationId xmlns:a16="http://schemas.microsoft.com/office/drawing/2014/main" xmlns="" id="{6AD38319-17FF-4A7D-80FA-DCBFBB7FBE64}"/>
              </a:ext>
            </a:extLst>
          </p:cNvPr>
          <p:cNvSpPr>
            <a:spLocks noGrp="1"/>
          </p:cNvSpPr>
          <p:nvPr>
            <p:ph idx="1"/>
          </p:nvPr>
        </p:nvSpPr>
        <p:spPr/>
        <p:txBody>
          <a:bodyPr>
            <a:normAutofit/>
          </a:bodyPr>
          <a:lstStyle/>
          <a:p>
            <a:pPr marL="0" indent="0" algn="just">
              <a:buNone/>
            </a:pPr>
            <a:r>
              <a:rPr lang="id-ID" sz="2400" b="1" i="1" dirty="0"/>
              <a:t>Rekomendasi Ombusman,</a:t>
            </a:r>
            <a:r>
              <a:rPr lang="id-ID" sz="2400" dirty="0"/>
              <a:t> Kesimpulan, pendapat dan saran yang disusun berdasarkan hasil investigasi Ombusman kepada atasan terlapor untuk dilaksanakan dan/atau ditindaklanjuti dalam rangka peningkatan mutu penyelenggara admintrasi pemerintah yang baik</a:t>
            </a:r>
          </a:p>
        </p:txBody>
      </p:sp>
    </p:spTree>
    <p:extLst>
      <p:ext uri="{BB962C8B-B14F-4D97-AF65-F5344CB8AC3E}">
        <p14:creationId xmlns:p14="http://schemas.microsoft.com/office/powerpoint/2010/main" val="17676383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6E871D-8C91-4FE2-814D-8E40523C9CD9}"/>
              </a:ext>
            </a:extLst>
          </p:cNvPr>
          <p:cNvSpPr>
            <a:spLocks noGrp="1"/>
          </p:cNvSpPr>
          <p:nvPr>
            <p:ph type="title"/>
          </p:nvPr>
        </p:nvSpPr>
        <p:spPr>
          <a:xfrm>
            <a:off x="1420757" y="1048689"/>
            <a:ext cx="9603275" cy="1049235"/>
          </a:xfrm>
        </p:spPr>
        <p:txBody>
          <a:bodyPr/>
          <a:lstStyle/>
          <a:p>
            <a:r>
              <a:rPr lang="id-ID" dirty="0"/>
              <a:t>Proses rekomendasi</a:t>
            </a:r>
          </a:p>
        </p:txBody>
      </p:sp>
      <p:sp>
        <p:nvSpPr>
          <p:cNvPr id="3" name="Content Placeholder 2">
            <a:extLst>
              <a:ext uri="{FF2B5EF4-FFF2-40B4-BE49-F238E27FC236}">
                <a16:creationId xmlns:a16="http://schemas.microsoft.com/office/drawing/2014/main" xmlns="" id="{E1307FDA-BBFD-4754-8E70-809C6384B76D}"/>
              </a:ext>
            </a:extLst>
          </p:cNvPr>
          <p:cNvSpPr>
            <a:spLocks noGrp="1"/>
          </p:cNvSpPr>
          <p:nvPr>
            <p:ph idx="1"/>
          </p:nvPr>
        </p:nvSpPr>
        <p:spPr>
          <a:xfrm>
            <a:off x="1420757" y="1923266"/>
            <a:ext cx="9603275" cy="3450613"/>
          </a:xfrm>
        </p:spPr>
        <p:txBody>
          <a:bodyPr>
            <a:normAutofit/>
          </a:bodyPr>
          <a:lstStyle/>
          <a:p>
            <a:r>
              <a:rPr lang="id-ID" sz="2400" dirty="0"/>
              <a:t>Penyusunan</a:t>
            </a:r>
          </a:p>
          <a:p>
            <a:r>
              <a:rPr lang="id-ID" sz="2400" dirty="0"/>
              <a:t>Penyerahan</a:t>
            </a:r>
          </a:p>
          <a:p>
            <a:r>
              <a:rPr lang="id-ID" sz="2400" dirty="0"/>
              <a:t>Monitoring Rekomendasi</a:t>
            </a:r>
          </a:p>
          <a:p>
            <a:r>
              <a:rPr lang="id-ID" sz="2400" dirty="0"/>
              <a:t>Penetapan Status Rekomendasi</a:t>
            </a:r>
          </a:p>
          <a:p>
            <a:r>
              <a:rPr lang="id-ID" sz="2400" dirty="0"/>
              <a:t>Pelaporan dan Publikasi</a:t>
            </a:r>
          </a:p>
          <a:p>
            <a:r>
              <a:rPr lang="id-ID" sz="2400" dirty="0"/>
              <a:t>Penyelesaian</a:t>
            </a:r>
          </a:p>
        </p:txBody>
      </p:sp>
    </p:spTree>
    <p:extLst>
      <p:ext uri="{BB962C8B-B14F-4D97-AF65-F5344CB8AC3E}">
        <p14:creationId xmlns:p14="http://schemas.microsoft.com/office/powerpoint/2010/main" val="301152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8B2191-44AC-4B93-B472-827CA2251B8E}"/>
              </a:ext>
            </a:extLst>
          </p:cNvPr>
          <p:cNvSpPr>
            <a:spLocks noGrp="1"/>
          </p:cNvSpPr>
          <p:nvPr>
            <p:ph type="title"/>
          </p:nvPr>
        </p:nvSpPr>
        <p:spPr>
          <a:xfrm>
            <a:off x="920393" y="1108204"/>
            <a:ext cx="10515600" cy="1325563"/>
          </a:xfrm>
        </p:spPr>
        <p:txBody>
          <a:bodyPr/>
          <a:lstStyle/>
          <a:p>
            <a:pPr algn="just"/>
            <a:r>
              <a:rPr lang="id-ID" dirty="0"/>
              <a:t>Tujuan Pelayanan Publik</a:t>
            </a:r>
          </a:p>
        </p:txBody>
      </p:sp>
      <p:sp>
        <p:nvSpPr>
          <p:cNvPr id="3" name="Content Placeholder 2">
            <a:extLst>
              <a:ext uri="{FF2B5EF4-FFF2-40B4-BE49-F238E27FC236}">
                <a16:creationId xmlns:a16="http://schemas.microsoft.com/office/drawing/2014/main" xmlns="" id="{473B914D-6FA7-4DDA-BFF4-B59C1732AAFB}"/>
              </a:ext>
            </a:extLst>
          </p:cNvPr>
          <p:cNvSpPr>
            <a:spLocks noGrp="1"/>
          </p:cNvSpPr>
          <p:nvPr>
            <p:ph idx="1"/>
          </p:nvPr>
        </p:nvSpPr>
        <p:spPr>
          <a:xfrm>
            <a:off x="838200" y="1825631"/>
            <a:ext cx="10515600" cy="4351338"/>
          </a:xfrm>
        </p:spPr>
        <p:txBody>
          <a:bodyPr>
            <a:noAutofit/>
          </a:bodyPr>
          <a:lstStyle/>
          <a:p>
            <a:pPr algn="just"/>
            <a:r>
              <a:rPr lang="id-ID" sz="2300" dirty="0"/>
              <a:t>Terwujudnya </a:t>
            </a:r>
            <a:r>
              <a:rPr lang="id-ID" sz="2300" b="1" dirty="0"/>
              <a:t>batasan dan hubungan yang jelas </a:t>
            </a:r>
            <a:r>
              <a:rPr lang="id-ID" sz="2300" dirty="0"/>
              <a:t>tentang hak, tanggung jawab, kewajiban dan kewenangan seluruh pihak yang terkait dengan penyelenggaraan pelayanan publik</a:t>
            </a:r>
          </a:p>
          <a:p>
            <a:pPr algn="just"/>
            <a:r>
              <a:rPr lang="id-ID" sz="2300" dirty="0"/>
              <a:t>Terwujudnya </a:t>
            </a:r>
            <a:r>
              <a:rPr lang="id-ID" sz="2300" b="1" dirty="0"/>
              <a:t>sistem penyelenggaraan pelayanan publik yang layak </a:t>
            </a:r>
            <a:r>
              <a:rPr lang="id-ID" sz="2300" dirty="0"/>
              <a:t>sesuai dengan asas-asas umum pemerintahan dan korporasi yang baik</a:t>
            </a:r>
          </a:p>
          <a:p>
            <a:pPr algn="just"/>
            <a:r>
              <a:rPr lang="id-ID" sz="2300" dirty="0"/>
              <a:t>Terpenuhinya </a:t>
            </a:r>
            <a:r>
              <a:rPr lang="id-ID" sz="2300" b="1" dirty="0"/>
              <a:t>penyelenggaraan pelayanan publik sesuai</a:t>
            </a:r>
            <a:r>
              <a:rPr lang="id-ID" sz="2300" dirty="0"/>
              <a:t> dengan peraturan dan perundang-undangan, dan</a:t>
            </a:r>
          </a:p>
          <a:p>
            <a:pPr algn="just"/>
            <a:r>
              <a:rPr lang="id-ID" sz="2300" dirty="0"/>
              <a:t>Terwujudnya </a:t>
            </a:r>
            <a:r>
              <a:rPr lang="id-ID" sz="2300" b="1" dirty="0"/>
              <a:t>perlindungan dan kepastian hukum bagi masyarakat</a:t>
            </a:r>
            <a:r>
              <a:rPr lang="id-ID" sz="2300" dirty="0"/>
              <a:t> dalam penyelenggaraan pelayanan publik</a:t>
            </a:r>
          </a:p>
        </p:txBody>
      </p:sp>
    </p:spTree>
    <p:extLst>
      <p:ext uri="{BB962C8B-B14F-4D97-AF65-F5344CB8AC3E}">
        <p14:creationId xmlns:p14="http://schemas.microsoft.com/office/powerpoint/2010/main" val="79517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DB382-151D-4810-BD46-24FC9B9A8C3F}"/>
              </a:ext>
            </a:extLst>
          </p:cNvPr>
          <p:cNvSpPr>
            <a:spLocks noGrp="1"/>
          </p:cNvSpPr>
          <p:nvPr>
            <p:ph type="title"/>
          </p:nvPr>
        </p:nvSpPr>
        <p:spPr/>
        <p:txBody>
          <a:bodyPr/>
          <a:lstStyle/>
          <a:p>
            <a:r>
              <a:rPr lang="id-ID" dirty="0"/>
              <a:t>RUANG LINGKUP PELAYANAN PUBLIK</a:t>
            </a:r>
          </a:p>
        </p:txBody>
      </p:sp>
      <p:sp>
        <p:nvSpPr>
          <p:cNvPr id="3" name="Content Placeholder 2">
            <a:extLst>
              <a:ext uri="{FF2B5EF4-FFF2-40B4-BE49-F238E27FC236}">
                <a16:creationId xmlns:a16="http://schemas.microsoft.com/office/drawing/2014/main" xmlns="" id="{036FF84F-4F1A-4A06-BB65-B7E3FC92FA70}"/>
              </a:ext>
            </a:extLst>
          </p:cNvPr>
          <p:cNvSpPr>
            <a:spLocks noGrp="1"/>
          </p:cNvSpPr>
          <p:nvPr>
            <p:ph idx="1"/>
          </p:nvPr>
        </p:nvSpPr>
        <p:spPr/>
        <p:txBody>
          <a:bodyPr>
            <a:normAutofit lnSpcReduction="10000"/>
          </a:bodyPr>
          <a:lstStyle/>
          <a:p>
            <a:pPr marL="0" indent="0" algn="just">
              <a:buNone/>
            </a:pPr>
            <a:r>
              <a:rPr lang="id-ID" sz="2400" b="0" i="0" dirty="0">
                <a:solidFill>
                  <a:srgbClr val="111111"/>
                </a:solidFill>
                <a:effectLst/>
                <a:latin typeface="-apple-system"/>
              </a:rPr>
              <a:t>Ruang lingkup pelayanan publik menurut Undang-Undang No. 25 Tahun 2009 tentang Pelayanan Publik meliputi </a:t>
            </a:r>
            <a:r>
              <a:rPr lang="id-ID" sz="2400" b="1" i="0" dirty="0">
                <a:solidFill>
                  <a:srgbClr val="111111"/>
                </a:solidFill>
                <a:effectLst/>
                <a:latin typeface="-apple-system"/>
              </a:rPr>
              <a:t>pelayanan barang publik dan jasa publik serta pelayanan administratif yang diatur dalam peraturan perundang-undangan</a:t>
            </a:r>
            <a:r>
              <a:rPr lang="id-ID" sz="2400" b="0" i="0" dirty="0">
                <a:solidFill>
                  <a:srgbClr val="111111"/>
                </a:solidFill>
                <a:effectLst/>
                <a:latin typeface="-apple-system"/>
              </a:rPr>
              <a:t>. Dalam ruang lingkup tersebut termasuk: pendidikan, pengajaran, pekerjaan dan usaha, tempat tinggal, komunikasi dan informasi, lingkungan hidup, kesehatan, jaminan sosial, energi, perbankan, perhubungan, sumber daya alam, pariwisata, dan sektor strategis lainnya. (Pasal 5 UU No. 25 Tahun 2009)</a:t>
            </a:r>
            <a:endParaRPr lang="id-ID" sz="2400" dirty="0"/>
          </a:p>
        </p:txBody>
      </p:sp>
    </p:spTree>
    <p:extLst>
      <p:ext uri="{BB962C8B-B14F-4D97-AF65-F5344CB8AC3E}">
        <p14:creationId xmlns:p14="http://schemas.microsoft.com/office/powerpoint/2010/main" val="3752750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0FEDE3-F79F-4FFE-A737-63D8F85FAC0E}"/>
              </a:ext>
            </a:extLst>
          </p:cNvPr>
          <p:cNvSpPr>
            <a:spLocks noGrp="1"/>
          </p:cNvSpPr>
          <p:nvPr>
            <p:ph type="title"/>
          </p:nvPr>
        </p:nvSpPr>
        <p:spPr>
          <a:xfrm>
            <a:off x="1174179" y="907259"/>
            <a:ext cx="9603275" cy="1049235"/>
          </a:xfrm>
        </p:spPr>
        <p:txBody>
          <a:bodyPr/>
          <a:lstStyle/>
          <a:p>
            <a:r>
              <a:rPr lang="id-ID" dirty="0"/>
              <a:t>JENIS Pelayanan Publik</a:t>
            </a:r>
            <a:br>
              <a:rPr lang="id-ID" dirty="0"/>
            </a:br>
            <a:r>
              <a:rPr lang="en-US" sz="2400" b="0" i="0" dirty="0" err="1">
                <a:solidFill>
                  <a:srgbClr val="111111"/>
                </a:solidFill>
                <a:effectLst/>
                <a:latin typeface="-apple-system"/>
              </a:rPr>
              <a:t>Kepmen</a:t>
            </a:r>
            <a:r>
              <a:rPr lang="en-US" sz="2400" b="0" i="0" dirty="0">
                <a:solidFill>
                  <a:srgbClr val="111111"/>
                </a:solidFill>
                <a:effectLst/>
                <a:latin typeface="-apple-system"/>
              </a:rPr>
              <a:t> PAN </a:t>
            </a:r>
            <a:r>
              <a:rPr lang="en-US" sz="2400" b="0" i="0" dirty="0" err="1">
                <a:solidFill>
                  <a:srgbClr val="111111"/>
                </a:solidFill>
                <a:effectLst/>
                <a:latin typeface="-apple-system"/>
              </a:rPr>
              <a:t>Nomor</a:t>
            </a:r>
            <a:r>
              <a:rPr lang="en-US" sz="2400" b="0" i="0" dirty="0">
                <a:solidFill>
                  <a:srgbClr val="111111"/>
                </a:solidFill>
                <a:effectLst/>
                <a:latin typeface="-apple-system"/>
              </a:rPr>
              <a:t> 58 </a:t>
            </a:r>
            <a:r>
              <a:rPr lang="en-US" sz="2400" b="0" i="0" dirty="0" err="1">
                <a:solidFill>
                  <a:srgbClr val="111111"/>
                </a:solidFill>
                <a:effectLst/>
                <a:latin typeface="-apple-system"/>
              </a:rPr>
              <a:t>Tahun</a:t>
            </a:r>
            <a:r>
              <a:rPr lang="en-US" sz="2400" b="0" i="0" dirty="0">
                <a:solidFill>
                  <a:srgbClr val="111111"/>
                </a:solidFill>
                <a:effectLst/>
                <a:latin typeface="-apple-system"/>
              </a:rPr>
              <a:t> 2002</a:t>
            </a:r>
            <a:endParaRPr lang="id-ID" dirty="0"/>
          </a:p>
        </p:txBody>
      </p:sp>
      <p:sp>
        <p:nvSpPr>
          <p:cNvPr id="3" name="Content Placeholder 2">
            <a:extLst>
              <a:ext uri="{FF2B5EF4-FFF2-40B4-BE49-F238E27FC236}">
                <a16:creationId xmlns:a16="http://schemas.microsoft.com/office/drawing/2014/main" xmlns="" id="{5FADC722-AF8B-47EC-A801-BA2C14026CED}"/>
              </a:ext>
            </a:extLst>
          </p:cNvPr>
          <p:cNvSpPr>
            <a:spLocks noGrp="1"/>
          </p:cNvSpPr>
          <p:nvPr>
            <p:ph idx="1"/>
          </p:nvPr>
        </p:nvSpPr>
        <p:spPr>
          <a:xfrm>
            <a:off x="996592" y="1884576"/>
            <a:ext cx="10346077" cy="4199727"/>
          </a:xfrm>
        </p:spPr>
        <p:txBody>
          <a:bodyPr>
            <a:normAutofit fontScale="92500" lnSpcReduction="20000"/>
          </a:bodyPr>
          <a:lstStyle/>
          <a:p>
            <a:pPr algn="just"/>
            <a:r>
              <a:rPr lang="id-ID" b="1" dirty="0"/>
              <a:t>Pelayanan Barang Publik,</a:t>
            </a:r>
            <a:r>
              <a:rPr lang="id-ID" dirty="0"/>
              <a:t> jenis </a:t>
            </a:r>
            <a:r>
              <a:rPr lang="id-ID" b="0" i="0" dirty="0">
                <a:solidFill>
                  <a:srgbClr val="111111"/>
                </a:solidFill>
                <a:effectLst/>
                <a:latin typeface="-apple-system"/>
              </a:rPr>
              <a:t>pelayanan yang diberikan oleh unit pelayanan berupa kegiatan penyediaan dan atau pengolahan bahan berwujud fisik termasuk distribusi dan penyampaiannya kepada konsumen langsung (sebagai unit atau individual) dalam suatu sistem. Secara keseluruhan kegiatan tersebut menghasilkan produk akhir berwujud benda (berwujud fisik) atau yang dianggap benda yang memberikan nilai tambah secara langsung bagi penggunanya.</a:t>
            </a:r>
            <a:endParaRPr lang="id-ID" dirty="0"/>
          </a:p>
          <a:p>
            <a:pPr algn="just"/>
            <a:r>
              <a:rPr lang="id-ID" b="1" dirty="0"/>
              <a:t>Pelayanan Jasa Publik,</a:t>
            </a:r>
            <a:r>
              <a:rPr lang="id-ID" dirty="0"/>
              <a:t> jenis </a:t>
            </a:r>
            <a:r>
              <a:rPr lang="id-ID" b="0" i="0" dirty="0">
                <a:solidFill>
                  <a:srgbClr val="111111"/>
                </a:solidFill>
                <a:effectLst/>
                <a:latin typeface="-apple-system"/>
              </a:rPr>
              <a:t>pelayanan yang diberikan oleh unit pelayanan berupa sarana dan prasarana serta penunjangnya. Pengoperasiannya berdasarkan suatu sistem pengoperasian tertentu dan pasti. Produk akhirnya berupa jasa yang mendatangkan manfaat bagi penerimanya secara langsung dan habis terpakai dalam jangka waktu tertentu.</a:t>
            </a:r>
            <a:endParaRPr lang="id-ID" dirty="0"/>
          </a:p>
          <a:p>
            <a:pPr algn="just"/>
            <a:r>
              <a:rPr lang="id-ID" b="1" dirty="0"/>
              <a:t>Pelayanan Administratif,</a:t>
            </a:r>
            <a:r>
              <a:rPr lang="id-ID" dirty="0"/>
              <a:t> </a:t>
            </a:r>
            <a:r>
              <a:rPr lang="id-ID" b="0" i="0" dirty="0">
                <a:solidFill>
                  <a:srgbClr val="111111"/>
                </a:solidFill>
                <a:effectLst/>
                <a:latin typeface="-apple-system"/>
              </a:rPr>
              <a:t>jenis pelayanan yang diberikan oleh unit pelayanan berupa pencatatan, penelitian, pengambilan keputusan, dokumentasi dan kegiatan tata usaha lainnya yang secara keseluruhan menghasilkan produk akhir berupa dokumen, misalnya sertifikat, ijin-ijin, rekomendasi, keterangan dan lain-lain.</a:t>
            </a:r>
            <a:endParaRPr lang="id-ID" dirty="0"/>
          </a:p>
          <a:p>
            <a:pPr marL="0" indent="0">
              <a:buNone/>
            </a:pPr>
            <a:endParaRPr lang="id-ID" dirty="0"/>
          </a:p>
          <a:p>
            <a:pPr marL="0" indent="0">
              <a:buNone/>
            </a:pPr>
            <a:endParaRPr lang="id-ID" dirty="0"/>
          </a:p>
          <a:p>
            <a:pPr marL="0" indent="0">
              <a:buNone/>
            </a:pPr>
            <a:endParaRPr lang="id-ID" dirty="0"/>
          </a:p>
        </p:txBody>
      </p:sp>
    </p:spTree>
    <p:extLst>
      <p:ext uri="{BB962C8B-B14F-4D97-AF65-F5344CB8AC3E}">
        <p14:creationId xmlns:p14="http://schemas.microsoft.com/office/powerpoint/2010/main" val="3868320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414840-4189-434E-8B0D-2CFEA549159E}"/>
              </a:ext>
            </a:extLst>
          </p:cNvPr>
          <p:cNvSpPr>
            <a:spLocks noGrp="1"/>
          </p:cNvSpPr>
          <p:nvPr>
            <p:ph type="title"/>
          </p:nvPr>
        </p:nvSpPr>
        <p:spPr>
          <a:xfrm>
            <a:off x="1369387" y="907259"/>
            <a:ext cx="9603275" cy="1049235"/>
          </a:xfrm>
        </p:spPr>
        <p:txBody>
          <a:bodyPr>
            <a:normAutofit/>
          </a:bodyPr>
          <a:lstStyle/>
          <a:p>
            <a:r>
              <a:rPr lang="id-ID" sz="2800" dirty="0"/>
              <a:t>Tujuh Dimensi mengukur kinerja pelayanan publik </a:t>
            </a:r>
            <a:r>
              <a:rPr lang="en-US" sz="2400" b="0" i="0" dirty="0" err="1">
                <a:solidFill>
                  <a:srgbClr val="111111"/>
                </a:solidFill>
                <a:effectLst/>
                <a:latin typeface="-apple-system"/>
              </a:rPr>
              <a:t>Kepmen</a:t>
            </a:r>
            <a:r>
              <a:rPr lang="en-US" sz="2400" b="0" i="0" dirty="0">
                <a:solidFill>
                  <a:srgbClr val="111111"/>
                </a:solidFill>
                <a:effectLst/>
                <a:latin typeface="-apple-system"/>
              </a:rPr>
              <a:t> PAN </a:t>
            </a:r>
            <a:r>
              <a:rPr lang="en-US" sz="2400" b="0" i="0" dirty="0" err="1">
                <a:solidFill>
                  <a:srgbClr val="111111"/>
                </a:solidFill>
                <a:effectLst/>
                <a:latin typeface="-apple-system"/>
              </a:rPr>
              <a:t>Nomor</a:t>
            </a:r>
            <a:r>
              <a:rPr lang="en-US" sz="2400" b="0" i="0" dirty="0">
                <a:solidFill>
                  <a:srgbClr val="111111"/>
                </a:solidFill>
                <a:effectLst/>
                <a:latin typeface="-apple-system"/>
              </a:rPr>
              <a:t> 58 </a:t>
            </a:r>
            <a:r>
              <a:rPr lang="en-US" sz="2400" b="0" i="0" dirty="0" err="1">
                <a:solidFill>
                  <a:srgbClr val="111111"/>
                </a:solidFill>
                <a:effectLst/>
                <a:latin typeface="-apple-system"/>
              </a:rPr>
              <a:t>Tahun</a:t>
            </a:r>
            <a:r>
              <a:rPr lang="en-US" sz="2400" b="0" i="0" dirty="0">
                <a:solidFill>
                  <a:srgbClr val="111111"/>
                </a:solidFill>
                <a:effectLst/>
                <a:latin typeface="-apple-system"/>
              </a:rPr>
              <a:t> 2002</a:t>
            </a:r>
            <a:endParaRPr lang="id-ID" dirty="0"/>
          </a:p>
        </p:txBody>
      </p:sp>
      <p:sp>
        <p:nvSpPr>
          <p:cNvPr id="3" name="Content Placeholder 2">
            <a:extLst>
              <a:ext uri="{FF2B5EF4-FFF2-40B4-BE49-F238E27FC236}">
                <a16:creationId xmlns:a16="http://schemas.microsoft.com/office/drawing/2014/main" xmlns="" id="{DFD1C3E2-2A97-4BFC-9563-CE8E34919F52}"/>
              </a:ext>
            </a:extLst>
          </p:cNvPr>
          <p:cNvSpPr>
            <a:spLocks noGrp="1"/>
          </p:cNvSpPr>
          <p:nvPr>
            <p:ph idx="1"/>
          </p:nvPr>
        </p:nvSpPr>
        <p:spPr>
          <a:xfrm>
            <a:off x="1133080" y="2046555"/>
            <a:ext cx="9603275" cy="3450613"/>
          </a:xfrm>
        </p:spPr>
        <p:txBody>
          <a:bodyPr>
            <a:noAutofit/>
          </a:bodyPr>
          <a:lstStyle/>
          <a:p>
            <a:pPr algn="just"/>
            <a:r>
              <a:rPr lang="id-ID" b="1" i="0" dirty="0">
                <a:solidFill>
                  <a:srgbClr val="111111"/>
                </a:solidFill>
                <a:effectLst/>
                <a:latin typeface="-apple-system"/>
              </a:rPr>
              <a:t>Kesederhanaan prosedur pelayanan</a:t>
            </a:r>
            <a:r>
              <a:rPr lang="id-ID" b="0" i="0" dirty="0">
                <a:solidFill>
                  <a:srgbClr val="111111"/>
                </a:solidFill>
                <a:effectLst/>
                <a:latin typeface="-apple-system"/>
              </a:rPr>
              <a:t>, variabek a) kemudahan/kecepatan prosedur dalam proses pelayanan, b) kesulitan mengurus pernyataan dalam proses pelayanan.</a:t>
            </a:r>
          </a:p>
          <a:p>
            <a:pPr algn="just"/>
            <a:r>
              <a:rPr lang="id-ID" b="1" i="0" dirty="0">
                <a:solidFill>
                  <a:srgbClr val="111111"/>
                </a:solidFill>
                <a:effectLst/>
                <a:latin typeface="-apple-system"/>
              </a:rPr>
              <a:t>Keterbukaan informasi pelayanan</a:t>
            </a:r>
            <a:r>
              <a:rPr lang="id-ID" b="0" i="0" dirty="0">
                <a:solidFill>
                  <a:srgbClr val="111111"/>
                </a:solidFill>
                <a:effectLst/>
                <a:latin typeface="-apple-system"/>
              </a:rPr>
              <a:t>,, variabel a) keterbukaan mengenai prosedur, persyaratan, biaya dalam pelayanan, b) keterbukaan sikap petugas dalam memberi pelayanan.</a:t>
            </a:r>
          </a:p>
          <a:p>
            <a:pPr algn="just"/>
            <a:r>
              <a:rPr lang="id-ID" b="1" i="0" dirty="0">
                <a:solidFill>
                  <a:srgbClr val="111111"/>
                </a:solidFill>
                <a:effectLst/>
                <a:latin typeface="-apple-system"/>
              </a:rPr>
              <a:t>Kepastian pelaksanaan pelayanan</a:t>
            </a:r>
            <a:r>
              <a:rPr lang="id-ID" b="0" i="0" dirty="0">
                <a:solidFill>
                  <a:srgbClr val="111111"/>
                </a:solidFill>
                <a:effectLst/>
                <a:latin typeface="-apple-system"/>
              </a:rPr>
              <a:t>,</a:t>
            </a:r>
            <a:r>
              <a:rPr lang="id-ID" dirty="0">
                <a:solidFill>
                  <a:srgbClr val="111111"/>
                </a:solidFill>
                <a:latin typeface="-apple-system"/>
              </a:rPr>
              <a:t> variable </a:t>
            </a:r>
            <a:r>
              <a:rPr lang="id-ID" b="0" i="0" dirty="0">
                <a:solidFill>
                  <a:srgbClr val="111111"/>
                </a:solidFill>
                <a:effectLst/>
                <a:latin typeface="-apple-system"/>
              </a:rPr>
              <a:t>a) ketepatan waktu penyelesaian, b) kesesuaian biaya yang dibayar dengan tarif resmi.</a:t>
            </a:r>
            <a:endParaRPr lang="id-ID" dirty="0">
              <a:solidFill>
                <a:srgbClr val="111111"/>
              </a:solidFill>
              <a:latin typeface="-apple-system"/>
            </a:endParaRPr>
          </a:p>
          <a:p>
            <a:pPr algn="just"/>
            <a:r>
              <a:rPr lang="id-ID" b="1" i="0" dirty="0">
                <a:solidFill>
                  <a:srgbClr val="111111"/>
                </a:solidFill>
                <a:effectLst/>
                <a:latin typeface="-apple-system"/>
              </a:rPr>
              <a:t>Mutu produk pelayanan, </a:t>
            </a:r>
            <a:r>
              <a:rPr lang="id-ID" i="0" dirty="0">
                <a:solidFill>
                  <a:srgbClr val="111111"/>
                </a:solidFill>
                <a:effectLst/>
                <a:latin typeface="-apple-system"/>
              </a:rPr>
              <a:t>variabel</a:t>
            </a:r>
            <a:r>
              <a:rPr lang="id-ID" b="0" i="0" dirty="0">
                <a:solidFill>
                  <a:srgbClr val="111111"/>
                </a:solidFill>
                <a:effectLst/>
                <a:latin typeface="-apple-system"/>
              </a:rPr>
              <a:t> a) kepuasan terhadap mutu produk pelayanan, b) kemudahan dalam mengurus pelayanan.</a:t>
            </a:r>
            <a:endParaRPr lang="id-ID" dirty="0"/>
          </a:p>
        </p:txBody>
      </p:sp>
    </p:spTree>
    <p:extLst>
      <p:ext uri="{BB962C8B-B14F-4D97-AF65-F5344CB8AC3E}">
        <p14:creationId xmlns:p14="http://schemas.microsoft.com/office/powerpoint/2010/main" val="2744733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C38678-C3F8-4BD1-8DF5-6FACD006B8F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47BC161-C9F0-4EEE-9FFA-3A050C12FE14}"/>
              </a:ext>
            </a:extLst>
          </p:cNvPr>
          <p:cNvSpPr>
            <a:spLocks noGrp="1"/>
          </p:cNvSpPr>
          <p:nvPr>
            <p:ph idx="1"/>
          </p:nvPr>
        </p:nvSpPr>
        <p:spPr/>
        <p:txBody>
          <a:bodyPr>
            <a:normAutofit lnSpcReduction="10000"/>
          </a:bodyPr>
          <a:lstStyle/>
          <a:p>
            <a:pPr algn="just"/>
            <a:r>
              <a:rPr lang="id-ID" b="1" i="0" dirty="0">
                <a:solidFill>
                  <a:srgbClr val="111111"/>
                </a:solidFill>
                <a:effectLst/>
                <a:latin typeface="-apple-system"/>
              </a:rPr>
              <a:t>Tingkat profesional petugas</a:t>
            </a:r>
            <a:r>
              <a:rPr lang="id-ID" b="0" i="0" dirty="0">
                <a:solidFill>
                  <a:srgbClr val="111111"/>
                </a:solidFill>
                <a:effectLst/>
                <a:latin typeface="-apple-system"/>
              </a:rPr>
              <a:t>, variable  a) sikap dan semangat kerja petugas dalam menangani pelayanan, b) ada tidaknya praktik pungli yang dilakukan petugas</a:t>
            </a:r>
          </a:p>
          <a:p>
            <a:pPr algn="just"/>
            <a:r>
              <a:rPr lang="id-ID" b="1" i="0" dirty="0">
                <a:solidFill>
                  <a:srgbClr val="111111"/>
                </a:solidFill>
                <a:effectLst/>
                <a:latin typeface="-apple-system"/>
              </a:rPr>
              <a:t>Tertib pengelolaan administrasi dan manajemen</a:t>
            </a:r>
            <a:r>
              <a:rPr lang="id-ID" b="0" i="0" dirty="0">
                <a:solidFill>
                  <a:srgbClr val="111111"/>
                </a:solidFill>
                <a:effectLst/>
                <a:latin typeface="-apple-system"/>
              </a:rPr>
              <a:t>, variabel a) cara petugas mengelola dan menyimpan dokumen/berkas pelayanan, b) ketersediaan fasilitas penunjang kelancaran, kemudahan dalam pelayanan, misalnya telepon, media pengumuman, monitor tv dan lain-lain.</a:t>
            </a:r>
          </a:p>
          <a:p>
            <a:pPr algn="just"/>
            <a:r>
              <a:rPr lang="id-ID" b="1" i="0" dirty="0">
                <a:solidFill>
                  <a:srgbClr val="111111"/>
                </a:solidFill>
                <a:effectLst/>
                <a:latin typeface="-apple-system"/>
              </a:rPr>
              <a:t>Sarana dan prasarana pelayanan</a:t>
            </a:r>
            <a:r>
              <a:rPr lang="id-ID" b="0" i="0" dirty="0">
                <a:solidFill>
                  <a:srgbClr val="111111"/>
                </a:solidFill>
                <a:effectLst/>
                <a:latin typeface="-apple-system"/>
              </a:rPr>
              <a:t>,</a:t>
            </a:r>
            <a:r>
              <a:rPr lang="id-ID" dirty="0">
                <a:solidFill>
                  <a:srgbClr val="111111"/>
                </a:solidFill>
                <a:latin typeface="-apple-system"/>
              </a:rPr>
              <a:t> variabel </a:t>
            </a:r>
            <a:r>
              <a:rPr lang="id-ID" b="0" i="0" dirty="0">
                <a:solidFill>
                  <a:srgbClr val="111111"/>
                </a:solidFill>
                <a:effectLst/>
                <a:latin typeface="-apple-system"/>
              </a:rPr>
              <a:t> a) kenyamanan konsumen atas fasilitas pelayanan yang ada, seperti ruang tunggu/AC, tempat duduk dan toilet, b) ketertiban dan kebersihan lingkungan kerja di instansi pelayanan </a:t>
            </a:r>
          </a:p>
          <a:p>
            <a:pPr algn="just"/>
            <a:endParaRPr lang="id-ID" dirty="0"/>
          </a:p>
        </p:txBody>
      </p:sp>
    </p:spTree>
    <p:extLst>
      <p:ext uri="{BB962C8B-B14F-4D97-AF65-F5344CB8AC3E}">
        <p14:creationId xmlns:p14="http://schemas.microsoft.com/office/powerpoint/2010/main" val="2577315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4924FE-6976-4241-8E3C-0AA63A832E75}"/>
              </a:ext>
            </a:extLst>
          </p:cNvPr>
          <p:cNvSpPr>
            <a:spLocks noGrp="1"/>
          </p:cNvSpPr>
          <p:nvPr>
            <p:ph type="title"/>
          </p:nvPr>
        </p:nvSpPr>
        <p:spPr/>
        <p:txBody>
          <a:bodyPr/>
          <a:lstStyle/>
          <a:p>
            <a:r>
              <a:rPr lang="id-ID" dirty="0"/>
              <a:t>KRITERIA KUALITATIF</a:t>
            </a:r>
          </a:p>
        </p:txBody>
      </p:sp>
      <p:sp>
        <p:nvSpPr>
          <p:cNvPr id="3" name="Content Placeholder 2">
            <a:extLst>
              <a:ext uri="{FF2B5EF4-FFF2-40B4-BE49-F238E27FC236}">
                <a16:creationId xmlns:a16="http://schemas.microsoft.com/office/drawing/2014/main" xmlns="" id="{4A084FFD-D2CB-4507-8A4B-6FD54B57EEE7}"/>
              </a:ext>
            </a:extLst>
          </p:cNvPr>
          <p:cNvSpPr>
            <a:spLocks noGrp="1"/>
          </p:cNvSpPr>
          <p:nvPr>
            <p:ph idx="1"/>
          </p:nvPr>
        </p:nvSpPr>
        <p:spPr/>
        <p:txBody>
          <a:bodyPr>
            <a:noAutofit/>
          </a:bodyPr>
          <a:lstStyle/>
          <a:p>
            <a:pPr algn="just"/>
            <a:r>
              <a:rPr lang="id-ID" b="1" i="0" dirty="0">
                <a:solidFill>
                  <a:srgbClr val="111111"/>
                </a:solidFill>
                <a:effectLst/>
                <a:latin typeface="-apple-system"/>
              </a:rPr>
              <a:t>Kesederhanaan</a:t>
            </a:r>
            <a:r>
              <a:rPr lang="id-ID" b="0" i="0" dirty="0">
                <a:solidFill>
                  <a:srgbClr val="111111"/>
                </a:solidFill>
                <a:effectLst/>
                <a:latin typeface="-apple-system"/>
              </a:rPr>
              <a:t>, yaitu bahwa prosedur/tata cara pelayanan diselenggarakan secara mudah, lancar, cepat, tepat, tidak berbelit-belit, mudah dipahami dan mudah dilaksanakan oleh masyarakat yang menerima pelayanan.</a:t>
            </a:r>
          </a:p>
          <a:p>
            <a:pPr algn="just"/>
            <a:r>
              <a:rPr lang="id-ID" b="1" i="0" dirty="0">
                <a:solidFill>
                  <a:srgbClr val="111111"/>
                </a:solidFill>
                <a:effectLst/>
                <a:latin typeface="-apple-system"/>
              </a:rPr>
              <a:t>Kejelasan dan kepastian</a:t>
            </a:r>
            <a:r>
              <a:rPr lang="id-ID" b="0" i="0" dirty="0">
                <a:solidFill>
                  <a:srgbClr val="111111"/>
                </a:solidFill>
                <a:effectLst/>
                <a:latin typeface="-apple-system"/>
              </a:rPr>
              <a:t>, yaitu mencakup: (a) prosedur/tata cara pelayanan, (b) persyaratan pelayanan, baik persyaratan teknis maupun administratif. (c) Unit kerja dan atau pejabat yang berwewenang dan bertanggungjawab dalam memberikan pelayanan, (d) Rincian biaya/tarif pelayanan dan tata cara pembayarannya, (e) Jadwal waktu penyelesaian pelayanan.</a:t>
            </a:r>
          </a:p>
          <a:p>
            <a:pPr algn="just"/>
            <a:r>
              <a:rPr lang="id-ID" b="1" i="0" dirty="0">
                <a:solidFill>
                  <a:srgbClr val="111111"/>
                </a:solidFill>
                <a:effectLst/>
                <a:latin typeface="-apple-system"/>
              </a:rPr>
              <a:t>Keamanan</a:t>
            </a:r>
            <a:r>
              <a:rPr lang="id-ID" b="0" i="0" dirty="0">
                <a:solidFill>
                  <a:srgbClr val="111111"/>
                </a:solidFill>
                <a:effectLst/>
                <a:latin typeface="-apple-system"/>
              </a:rPr>
              <a:t>, yaitu bahwa proses hasil pelayanan dapat memberikan keamanan, kenyamanan dan kepastian hukum bagi masyarakat.</a:t>
            </a:r>
          </a:p>
          <a:p>
            <a:pPr algn="just"/>
            <a:endParaRPr lang="id-ID" dirty="0"/>
          </a:p>
        </p:txBody>
      </p:sp>
    </p:spTree>
    <p:extLst>
      <p:ext uri="{BB962C8B-B14F-4D97-AF65-F5344CB8AC3E}">
        <p14:creationId xmlns:p14="http://schemas.microsoft.com/office/powerpoint/2010/main" val="2783525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3137</TotalTime>
  <Words>2601</Words>
  <Application>Microsoft Office PowerPoint</Application>
  <PresentationFormat>Custom</PresentationFormat>
  <Paragraphs>188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Gallery</vt:lpstr>
      <vt:lpstr>PELAYANAN PUBLIK</vt:lpstr>
      <vt:lpstr>PELAYANAN PUBLIK</vt:lpstr>
      <vt:lpstr>Azas Pelayanan Publik UU 25 Tahun 2009</vt:lpstr>
      <vt:lpstr>Tujuan Pelayanan Publik</vt:lpstr>
      <vt:lpstr>RUANG LINGKUP PELAYANAN PUBLIK</vt:lpstr>
      <vt:lpstr>JENIS Pelayanan Publik Kepmen PAN Nomor 58 Tahun 2002</vt:lpstr>
      <vt:lpstr>Tujuh Dimensi mengukur kinerja pelayanan publik Kepmen PAN Nomor 58 Tahun 2002</vt:lpstr>
      <vt:lpstr>PowerPoint Presentation</vt:lpstr>
      <vt:lpstr>KRITERIA KUALITATIF</vt:lpstr>
      <vt:lpstr>PowerPoint Presentation</vt:lpstr>
      <vt:lpstr> </vt:lpstr>
      <vt:lpstr>KRITERIA KUANTITATIF</vt:lpstr>
      <vt:lpstr>PENYELENGGARAAN PELAYANAN PUBLIK Pasal 8 UU No. 25 Tahun 2009 </vt:lpstr>
      <vt:lpstr>Penyelenggara memiliki hak:</vt:lpstr>
      <vt:lpstr>Penyelenggara berkewajiban: Pasal 15 UU No 25 Tahun 2009</vt:lpstr>
      <vt:lpstr>PowerPoint Presentation</vt:lpstr>
      <vt:lpstr>Pelaksana berkewajiban:</vt:lpstr>
      <vt:lpstr>Pelaksana dilarang :</vt:lpstr>
      <vt:lpstr>Masyarakat berhak:</vt:lpstr>
      <vt:lpstr>PowerPoint Presentation</vt:lpstr>
      <vt:lpstr>Pelaksana dalam menyelenggarakan pelayanan publik harus berperilaku sebagai berikut: </vt:lpstr>
      <vt:lpstr>PowerPoint Presentation</vt:lpstr>
      <vt:lpstr>Penyelenggara berkewajiban mengelola sistem informasi PELAYANAN PUBLIK yang terdiri atas sistem informasi elektronik atau non-elektronik, informasi itu sekurang-kurangnya meliputi:  </vt:lpstr>
      <vt:lpstr>PowerPoint Presentation</vt:lpstr>
      <vt:lpstr>Pembiayaan/Tarif Pelayanan Publik </vt:lpstr>
      <vt:lpstr>Pengawasan Pelayanan Publik </vt:lpstr>
      <vt:lpstr>Pengelolaan Pengaduan , penyelenggara pelayanan</vt:lpstr>
      <vt:lpstr>MALADMISTRASI</vt:lpstr>
      <vt:lpstr>DELIK </vt:lpstr>
      <vt:lpstr>Pengaduan disampaikan secara tertulis memuat: Pasal 42 UU No 25 Tahun 2009</vt:lpstr>
      <vt:lpstr>PowerPoint Presentation</vt:lpstr>
      <vt:lpstr>Respon Pengaduan :</vt:lpstr>
      <vt:lpstr>PowerPoint Presentation</vt:lpstr>
      <vt:lpstr>Etika Pelayanan</vt:lpstr>
      <vt:lpstr>Pelayanan Khusus</vt:lpstr>
      <vt:lpstr>Dasar Yang Mendapat Pelayanan Khusus :</vt:lpstr>
      <vt:lpstr>Ombusman RI</vt:lpstr>
      <vt:lpstr>Rekomendasi ombusman</vt:lpstr>
      <vt:lpstr>Proses rekomendasi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PELAYANAN PUBLIK</dc:title>
  <dc:creator>ybudi5280@gmail.com</dc:creator>
  <cp:lastModifiedBy>user</cp:lastModifiedBy>
  <cp:revision>25</cp:revision>
  <dcterms:created xsi:type="dcterms:W3CDTF">2024-08-03T22:32:09Z</dcterms:created>
  <dcterms:modified xsi:type="dcterms:W3CDTF">2024-08-22T01:39:30Z</dcterms:modified>
</cp:coreProperties>
</file>