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78" r:id="rId3"/>
    <p:sldId id="257" r:id="rId4"/>
    <p:sldId id="258" r:id="rId5"/>
    <p:sldId id="294" r:id="rId6"/>
    <p:sldId id="259" r:id="rId7"/>
    <p:sldId id="281" r:id="rId8"/>
    <p:sldId id="282" r:id="rId9"/>
    <p:sldId id="283" r:id="rId10"/>
    <p:sldId id="284" r:id="rId11"/>
    <p:sldId id="285" r:id="rId12"/>
    <p:sldId id="286" r:id="rId13"/>
    <p:sldId id="260" r:id="rId14"/>
    <p:sldId id="263" r:id="rId15"/>
    <p:sldId id="264" r:id="rId16"/>
    <p:sldId id="265" r:id="rId17"/>
    <p:sldId id="266" r:id="rId18"/>
    <p:sldId id="267" r:id="rId19"/>
    <p:sldId id="268" r:id="rId20"/>
    <p:sldId id="269" r:id="rId21"/>
    <p:sldId id="272" r:id="rId22"/>
    <p:sldId id="274" r:id="rId23"/>
    <p:sldId id="288" r:id="rId24"/>
    <p:sldId id="289" r:id="rId25"/>
    <p:sldId id="290" r:id="rId26"/>
    <p:sldId id="291" r:id="rId27"/>
    <p:sldId id="275" r:id="rId28"/>
    <p:sldId id="261" r:id="rId29"/>
    <p:sldId id="287" r:id="rId30"/>
    <p:sldId id="276" r:id="rId31"/>
    <p:sldId id="292" r:id="rId32"/>
    <p:sldId id="277" r:id="rId33"/>
    <p:sldId id="293" r:id="rId34"/>
    <p:sldId id="262" r:id="rId35"/>
    <p:sldId id="271" r:id="rId36"/>
    <p:sldId id="270" r:id="rId37"/>
    <p:sldId id="279" r:id="rId38"/>
    <p:sldId id="295" r:id="rId39"/>
    <p:sldId id="280" r:id="rId4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6" d="100"/>
          <a:sy n="66" d="100"/>
        </p:scale>
        <p:origin x="-596" y="-6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en-US"/>
              <a:t>Click to edit Master title style</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2721C0B8-FF2B-4147-9F12-8E442844684D}" type="datetimeFigureOut">
              <a:rPr lang="id-ID" smtClean="0"/>
              <a:t>22/08/2024</a:t>
            </a:fld>
            <a:endParaRPr lang="id-ID"/>
          </a:p>
        </p:txBody>
      </p:sp>
      <p:sp>
        <p:nvSpPr>
          <p:cNvPr id="5" name="Footer Placeholder 4"/>
          <p:cNvSpPr>
            <a:spLocks noGrp="1"/>
          </p:cNvSpPr>
          <p:nvPr>
            <p:ph type="ftr" sz="quarter" idx="11"/>
          </p:nvPr>
        </p:nvSpPr>
        <p:spPr>
          <a:xfrm>
            <a:off x="2416500" y="329307"/>
            <a:ext cx="4973915" cy="309201"/>
          </a:xfrm>
        </p:spPr>
        <p:txBody>
          <a:bodyPr/>
          <a:lstStyle/>
          <a:p>
            <a:endParaRPr lang="id-ID"/>
          </a:p>
        </p:txBody>
      </p:sp>
      <p:sp>
        <p:nvSpPr>
          <p:cNvPr id="6" name="Slide Number Placeholder 5"/>
          <p:cNvSpPr>
            <a:spLocks noGrp="1"/>
          </p:cNvSpPr>
          <p:nvPr>
            <p:ph type="sldNum" sz="quarter" idx="12"/>
          </p:nvPr>
        </p:nvSpPr>
        <p:spPr>
          <a:xfrm>
            <a:off x="1437664" y="798973"/>
            <a:ext cx="811019" cy="503578"/>
          </a:xfrm>
        </p:spPr>
        <p:txBody>
          <a:bodyPr/>
          <a:lstStyle/>
          <a:p>
            <a:fld id="{D998E209-A82D-4C69-A1EC-84DBD1392788}" type="slidenum">
              <a:rPr lang="id-ID" smtClean="0"/>
              <a:t>‹#›</a:t>
            </a:fld>
            <a:endParaRPr lang="id-ID"/>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6468624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721C0B8-FF2B-4147-9F12-8E442844684D}" type="datetimeFigureOut">
              <a:rPr lang="id-ID" smtClean="0"/>
              <a:t>22/08/2024</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D998E209-A82D-4C69-A1EC-84DBD1392788}" type="slidenum">
              <a:rPr lang="id-ID" smtClean="0"/>
              <a:t>‹#›</a:t>
            </a:fld>
            <a:endParaRPr lang="id-ID"/>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6025490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721C0B8-FF2B-4147-9F12-8E442844684D}" type="datetimeFigureOut">
              <a:rPr lang="id-ID" smtClean="0"/>
              <a:t>22/08/2024</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D998E209-A82D-4C69-A1EC-84DBD1392788}" type="slidenum">
              <a:rPr lang="id-ID" smtClean="0"/>
              <a:t>‹#›</a:t>
            </a:fld>
            <a:endParaRPr lang="id-ID"/>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8554911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721C0B8-FF2B-4147-9F12-8E442844684D}" type="datetimeFigureOut">
              <a:rPr lang="id-ID" smtClean="0"/>
              <a:t>22/08/2024</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D998E209-A82D-4C69-A1EC-84DBD1392788}" type="slidenum">
              <a:rPr lang="id-ID" smtClean="0"/>
              <a:t>‹#›</a:t>
            </a:fld>
            <a:endParaRPr lang="id-ID"/>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5949177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en-US"/>
              <a:t>Click to edit Master title style</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721C0B8-FF2B-4147-9F12-8E442844684D}" type="datetimeFigureOut">
              <a:rPr lang="id-ID" smtClean="0"/>
              <a:t>22/08/2024</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D998E209-A82D-4C69-A1EC-84DBD1392788}" type="slidenum">
              <a:rPr lang="id-ID" smtClean="0"/>
              <a:t>‹#›</a:t>
            </a:fld>
            <a:endParaRPr lang="id-ID"/>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4799106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2721C0B8-FF2B-4147-9F12-8E442844684D}" type="datetimeFigureOut">
              <a:rPr lang="id-ID" smtClean="0"/>
              <a:t>22/08/2024</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D998E209-A82D-4C69-A1EC-84DBD1392788}" type="slidenum">
              <a:rPr lang="id-ID" smtClean="0"/>
              <a:t>‹#›</a:t>
            </a:fld>
            <a:endParaRPr lang="id-ID"/>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8806762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en-US"/>
              <a:t>Click to edit Master title style</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447191" y="2824269"/>
            <a:ext cx="4645152" cy="26444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412362" y="2821491"/>
            <a:ext cx="4645152" cy="263737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2721C0B8-FF2B-4147-9F12-8E442844684D}" type="datetimeFigureOut">
              <a:rPr lang="id-ID" smtClean="0"/>
              <a:t>22/08/2024</a:t>
            </a:fld>
            <a:endParaRPr lang="id-ID"/>
          </a:p>
        </p:txBody>
      </p:sp>
      <p:sp>
        <p:nvSpPr>
          <p:cNvPr id="8" name="Footer Placeholder 7"/>
          <p:cNvSpPr>
            <a:spLocks noGrp="1"/>
          </p:cNvSpPr>
          <p:nvPr>
            <p:ph type="ftr" sz="quarter" idx="11"/>
          </p:nvPr>
        </p:nvSpPr>
        <p:spPr/>
        <p:txBody>
          <a:bodyPr/>
          <a:lstStyle/>
          <a:p>
            <a:endParaRPr lang="id-ID"/>
          </a:p>
        </p:txBody>
      </p:sp>
      <p:sp>
        <p:nvSpPr>
          <p:cNvPr id="9" name="Slide Number Placeholder 8"/>
          <p:cNvSpPr>
            <a:spLocks noGrp="1"/>
          </p:cNvSpPr>
          <p:nvPr>
            <p:ph type="sldNum" sz="quarter" idx="12"/>
          </p:nvPr>
        </p:nvSpPr>
        <p:spPr/>
        <p:txBody>
          <a:bodyPr/>
          <a:lstStyle/>
          <a:p>
            <a:fld id="{D998E209-A82D-4C69-A1EC-84DBD1392788}" type="slidenum">
              <a:rPr lang="id-ID" smtClean="0"/>
              <a:t>‹#›</a:t>
            </a:fld>
            <a:endParaRPr lang="id-ID"/>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8398935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2721C0B8-FF2B-4147-9F12-8E442844684D}" type="datetimeFigureOut">
              <a:rPr lang="id-ID" smtClean="0"/>
              <a:t>22/08/2024</a:t>
            </a:fld>
            <a:endParaRPr lang="id-ID"/>
          </a:p>
        </p:txBody>
      </p:sp>
      <p:sp>
        <p:nvSpPr>
          <p:cNvPr id="4" name="Footer Placeholder 3"/>
          <p:cNvSpPr>
            <a:spLocks noGrp="1"/>
          </p:cNvSpPr>
          <p:nvPr>
            <p:ph type="ftr" sz="quarter" idx="11"/>
          </p:nvPr>
        </p:nvSpPr>
        <p:spPr/>
        <p:txBody>
          <a:bodyPr/>
          <a:lstStyle/>
          <a:p>
            <a:endParaRPr lang="id-ID"/>
          </a:p>
        </p:txBody>
      </p:sp>
      <p:sp>
        <p:nvSpPr>
          <p:cNvPr id="5" name="Slide Number Placeholder 4"/>
          <p:cNvSpPr>
            <a:spLocks noGrp="1"/>
          </p:cNvSpPr>
          <p:nvPr>
            <p:ph type="sldNum" sz="quarter" idx="12"/>
          </p:nvPr>
        </p:nvSpPr>
        <p:spPr/>
        <p:txBody>
          <a:bodyPr/>
          <a:lstStyle/>
          <a:p>
            <a:fld id="{D998E209-A82D-4C69-A1EC-84DBD1392788}" type="slidenum">
              <a:rPr lang="id-ID" smtClean="0"/>
              <a:t>‹#›</a:t>
            </a:fld>
            <a:endParaRPr lang="id-ID"/>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6000879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721C0B8-FF2B-4147-9F12-8E442844684D}" type="datetimeFigureOut">
              <a:rPr lang="id-ID" smtClean="0"/>
              <a:t>22/08/2024</a:t>
            </a:fld>
            <a:endParaRPr lang="id-ID"/>
          </a:p>
        </p:txBody>
      </p:sp>
      <p:sp>
        <p:nvSpPr>
          <p:cNvPr id="3" name="Footer Placeholder 2"/>
          <p:cNvSpPr>
            <a:spLocks noGrp="1"/>
          </p:cNvSpPr>
          <p:nvPr>
            <p:ph type="ftr" sz="quarter" idx="11"/>
          </p:nvPr>
        </p:nvSpPr>
        <p:spPr/>
        <p:txBody>
          <a:bodyPr/>
          <a:lstStyle/>
          <a:p>
            <a:endParaRPr lang="id-ID"/>
          </a:p>
        </p:txBody>
      </p:sp>
      <p:sp>
        <p:nvSpPr>
          <p:cNvPr id="4" name="Slide Number Placeholder 3"/>
          <p:cNvSpPr>
            <a:spLocks noGrp="1"/>
          </p:cNvSpPr>
          <p:nvPr>
            <p:ph type="sldNum" sz="quarter" idx="12"/>
          </p:nvPr>
        </p:nvSpPr>
        <p:spPr/>
        <p:txBody>
          <a:bodyPr/>
          <a:lstStyle/>
          <a:p>
            <a:fld id="{D998E209-A82D-4C69-A1EC-84DBD1392788}" type="slidenum">
              <a:rPr lang="id-ID" smtClean="0"/>
              <a:t>‹#›</a:t>
            </a:fld>
            <a:endParaRPr lang="id-ID"/>
          </a:p>
        </p:txBody>
      </p:sp>
    </p:spTree>
    <p:extLst>
      <p:ext uri="{BB962C8B-B14F-4D97-AF65-F5344CB8AC3E}">
        <p14:creationId xmlns:p14="http://schemas.microsoft.com/office/powerpoint/2010/main" val="25760692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en-US"/>
              <a:t>Click to edit Master title style</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2721C0B8-FF2B-4147-9F12-8E442844684D}" type="datetimeFigureOut">
              <a:rPr lang="id-ID" smtClean="0"/>
              <a:t>22/08/2024</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D998E209-A82D-4C69-A1EC-84DBD1392788}" type="slidenum">
              <a:rPr lang="id-ID" smtClean="0"/>
              <a:t>‹#›</a:t>
            </a:fld>
            <a:endParaRPr lang="id-ID"/>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2919322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2721C0B8-FF2B-4147-9F12-8E442844684D}" type="datetimeFigureOut">
              <a:rPr lang="id-ID" smtClean="0"/>
              <a:t>22/08/2024</a:t>
            </a:fld>
            <a:endParaRPr lang="id-ID"/>
          </a:p>
        </p:txBody>
      </p:sp>
      <p:sp>
        <p:nvSpPr>
          <p:cNvPr id="6" name="Footer Placeholder 5"/>
          <p:cNvSpPr>
            <a:spLocks noGrp="1"/>
          </p:cNvSpPr>
          <p:nvPr>
            <p:ph type="ftr" sz="quarter" idx="11"/>
          </p:nvPr>
        </p:nvSpPr>
        <p:spPr>
          <a:xfrm>
            <a:off x="1447382" y="318640"/>
            <a:ext cx="5541004" cy="320931"/>
          </a:xfrm>
        </p:spPr>
        <p:txBody>
          <a:bodyPr/>
          <a:lstStyle/>
          <a:p>
            <a:endParaRPr lang="id-ID"/>
          </a:p>
        </p:txBody>
      </p:sp>
      <p:sp>
        <p:nvSpPr>
          <p:cNvPr id="7" name="Slide Number Placeholder 6"/>
          <p:cNvSpPr>
            <a:spLocks noGrp="1"/>
          </p:cNvSpPr>
          <p:nvPr>
            <p:ph type="sldNum" sz="quarter" idx="12"/>
          </p:nvPr>
        </p:nvSpPr>
        <p:spPr/>
        <p:txBody>
          <a:bodyPr/>
          <a:lstStyle/>
          <a:p>
            <a:fld id="{D998E209-A82D-4C69-A1EC-84DBD1392788}" type="slidenum">
              <a:rPr lang="id-ID" smtClean="0"/>
              <a:t>‹#›</a:t>
            </a:fld>
            <a:endParaRPr lang="id-ID"/>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3415296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2721C0B8-FF2B-4147-9F12-8E442844684D}" type="datetimeFigureOut">
              <a:rPr lang="id-ID" smtClean="0"/>
              <a:t>22/08/2024</a:t>
            </a:fld>
            <a:endParaRPr lang="id-ID"/>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id-ID"/>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D998E209-A82D-4C69-A1EC-84DBD1392788}" type="slidenum">
              <a:rPr lang="id-ID" smtClean="0"/>
              <a:t>‹#›</a:t>
            </a:fld>
            <a:endParaRPr lang="id-ID"/>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1749666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5C8DC83-0821-4C8D-AD45-BA889C64F8FC}"/>
              </a:ext>
            </a:extLst>
          </p:cNvPr>
          <p:cNvSpPr>
            <a:spLocks noGrp="1"/>
          </p:cNvSpPr>
          <p:nvPr>
            <p:ph type="ctrTitle"/>
          </p:nvPr>
        </p:nvSpPr>
        <p:spPr/>
        <p:txBody>
          <a:bodyPr/>
          <a:lstStyle/>
          <a:p>
            <a:r>
              <a:rPr lang="id-ID" dirty="0"/>
              <a:t>PELAYANAN PUBLIK</a:t>
            </a:r>
          </a:p>
        </p:txBody>
      </p:sp>
      <p:sp>
        <p:nvSpPr>
          <p:cNvPr id="3" name="Subtitle 2">
            <a:extLst>
              <a:ext uri="{FF2B5EF4-FFF2-40B4-BE49-F238E27FC236}">
                <a16:creationId xmlns:a16="http://schemas.microsoft.com/office/drawing/2014/main" xmlns="" id="{41F5CACA-0ADE-402B-B2E5-F4AA159D4C78}"/>
              </a:ext>
            </a:extLst>
          </p:cNvPr>
          <p:cNvSpPr>
            <a:spLocks noGrp="1"/>
          </p:cNvSpPr>
          <p:nvPr>
            <p:ph type="subTitle" idx="1"/>
          </p:nvPr>
        </p:nvSpPr>
        <p:spPr/>
        <p:txBody>
          <a:bodyPr/>
          <a:lstStyle/>
          <a:p>
            <a:r>
              <a:rPr lang="id-ID" dirty="0"/>
              <a:t>UU Nomor : 25 Tahun 2009 tanggal 18 juli 2009</a:t>
            </a:r>
          </a:p>
        </p:txBody>
      </p:sp>
    </p:spTree>
    <p:extLst>
      <p:ext uri="{BB962C8B-B14F-4D97-AF65-F5344CB8AC3E}">
        <p14:creationId xmlns:p14="http://schemas.microsoft.com/office/powerpoint/2010/main" val="421161508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F6679DD-1BB4-46AC-84FA-68933DA38A3A}"/>
              </a:ext>
            </a:extLst>
          </p:cNvPr>
          <p:cNvSpPr>
            <a:spLocks noGrp="1"/>
          </p:cNvSpPr>
          <p:nvPr>
            <p:ph type="title"/>
          </p:nvPr>
        </p:nvSpPr>
        <p:spPr/>
        <p:txBody>
          <a:bodyPr/>
          <a:lstStyle/>
          <a:p>
            <a:endParaRPr lang="id-ID"/>
          </a:p>
        </p:txBody>
      </p:sp>
      <p:sp>
        <p:nvSpPr>
          <p:cNvPr id="3" name="Content Placeholder 2">
            <a:extLst>
              <a:ext uri="{FF2B5EF4-FFF2-40B4-BE49-F238E27FC236}">
                <a16:creationId xmlns:a16="http://schemas.microsoft.com/office/drawing/2014/main" xmlns="" id="{285A17CB-66D5-4ADF-8E3E-CD729C1715A0}"/>
              </a:ext>
            </a:extLst>
          </p:cNvPr>
          <p:cNvSpPr>
            <a:spLocks noGrp="1"/>
          </p:cNvSpPr>
          <p:nvPr>
            <p:ph idx="1"/>
          </p:nvPr>
        </p:nvSpPr>
        <p:spPr/>
        <p:txBody>
          <a:bodyPr>
            <a:noAutofit/>
          </a:bodyPr>
          <a:lstStyle/>
          <a:p>
            <a:pPr algn="just"/>
            <a:r>
              <a:rPr lang="id-ID" b="1" i="0" dirty="0">
                <a:solidFill>
                  <a:srgbClr val="111111"/>
                </a:solidFill>
                <a:effectLst/>
                <a:latin typeface="-apple-system"/>
              </a:rPr>
              <a:t>Keterbukaan</a:t>
            </a:r>
            <a:r>
              <a:rPr lang="id-ID" b="0" i="0" dirty="0">
                <a:solidFill>
                  <a:srgbClr val="111111"/>
                </a:solidFill>
                <a:effectLst/>
                <a:latin typeface="-apple-system"/>
              </a:rPr>
              <a:t>, yaitu prosedur/tatacara, persyaratan, satuan kerja/pejabat penanggungjawab pemberi pelayanan, waktu penyelesaian, rincian biaya/tarif serta hal-hal lain yang berkaitan dengan proses pelayanan wajib ditransformasikan secara terbuka agar mudah diketahui oleh masyarakat, baik diminta maupun tidak diminta.</a:t>
            </a:r>
          </a:p>
          <a:p>
            <a:pPr algn="just"/>
            <a:r>
              <a:rPr lang="id-ID" b="1" i="0" dirty="0">
                <a:solidFill>
                  <a:srgbClr val="111111"/>
                </a:solidFill>
                <a:effectLst/>
                <a:latin typeface="-apple-system"/>
              </a:rPr>
              <a:t>Efisiensi</a:t>
            </a:r>
            <a:r>
              <a:rPr lang="id-ID" b="0" i="0" dirty="0">
                <a:solidFill>
                  <a:srgbClr val="111111"/>
                </a:solidFill>
                <a:effectLst/>
                <a:latin typeface="-apple-system"/>
              </a:rPr>
              <a:t>, yaitu bahwa (a) persyaratan pelayanan hanya dibatasi hal-hal yang berkaitan langsung dengan pencapaian sasaran pelayanan dengan tetap memperhatikan keterpaduan antara persyaratan dengan produk pelayanan yang diberikan, (b) Dicegah adanya pengulangan pemenuhan persyaratan, dalam hal proses pelayanan masyarakat bersangkutan mempersyaratkan adanya kelengkapan persyaratan satuan kerja/instansi pemerintah lain yang terkait.</a:t>
            </a:r>
          </a:p>
          <a:p>
            <a:pPr marL="0" indent="0" algn="just">
              <a:buNone/>
            </a:pPr>
            <a:endParaRPr lang="id-ID" dirty="0"/>
          </a:p>
        </p:txBody>
      </p:sp>
    </p:spTree>
    <p:extLst>
      <p:ext uri="{BB962C8B-B14F-4D97-AF65-F5344CB8AC3E}">
        <p14:creationId xmlns:p14="http://schemas.microsoft.com/office/powerpoint/2010/main" val="123042976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306BF80-A28F-41DD-B80F-5BC8ECA36D3C}"/>
              </a:ext>
            </a:extLst>
          </p:cNvPr>
          <p:cNvSpPr>
            <a:spLocks noGrp="1"/>
          </p:cNvSpPr>
          <p:nvPr>
            <p:ph type="title"/>
          </p:nvPr>
        </p:nvSpPr>
        <p:spPr/>
        <p:txBody>
          <a:bodyPr/>
          <a:lstStyle/>
          <a:p>
            <a:r>
              <a:rPr lang="id-ID" dirty="0"/>
              <a:t> </a:t>
            </a:r>
          </a:p>
        </p:txBody>
      </p:sp>
      <p:sp>
        <p:nvSpPr>
          <p:cNvPr id="3" name="Content Placeholder 2">
            <a:extLst>
              <a:ext uri="{FF2B5EF4-FFF2-40B4-BE49-F238E27FC236}">
                <a16:creationId xmlns:a16="http://schemas.microsoft.com/office/drawing/2014/main" xmlns="" id="{4C829685-7DDF-43AA-B624-F147321AFCD6}"/>
              </a:ext>
            </a:extLst>
          </p:cNvPr>
          <p:cNvSpPr>
            <a:spLocks noGrp="1"/>
          </p:cNvSpPr>
          <p:nvPr>
            <p:ph idx="1"/>
          </p:nvPr>
        </p:nvSpPr>
        <p:spPr/>
        <p:txBody>
          <a:bodyPr/>
          <a:lstStyle/>
          <a:p>
            <a:pPr algn="just"/>
            <a:r>
              <a:rPr lang="id-ID" b="1" i="0" dirty="0">
                <a:solidFill>
                  <a:srgbClr val="111111"/>
                </a:solidFill>
                <a:effectLst/>
                <a:latin typeface="-apple-system"/>
              </a:rPr>
              <a:t>Ekonomis</a:t>
            </a:r>
            <a:r>
              <a:rPr lang="id-ID" b="0" i="0" dirty="0">
                <a:solidFill>
                  <a:srgbClr val="111111"/>
                </a:solidFill>
                <a:effectLst/>
                <a:latin typeface="-apple-system"/>
              </a:rPr>
              <a:t>, yaitu bahwa pengenaan biaya pelayanan harus ditetapkan secara wajar dengan memperhatikan: (a) Nilai barang atau jasa pelayanan masyarakat tidak menuntut biaya yang terlalu tinggi di luar kewajaran, (b) Kondisi atau kemampuan masyarakat untuk membayar, (c) ketentuan peraturan perundang-undangan yang berlaku.</a:t>
            </a:r>
          </a:p>
          <a:p>
            <a:pPr algn="just"/>
            <a:r>
              <a:rPr lang="id-ID" b="1" i="0" dirty="0">
                <a:solidFill>
                  <a:srgbClr val="111111"/>
                </a:solidFill>
                <a:effectLst/>
                <a:latin typeface="-apple-system"/>
              </a:rPr>
              <a:t>Keadilan</a:t>
            </a:r>
            <a:r>
              <a:rPr lang="id-ID" b="0" i="0" dirty="0">
                <a:solidFill>
                  <a:srgbClr val="111111"/>
                </a:solidFill>
                <a:effectLst/>
                <a:latin typeface="-apple-system"/>
              </a:rPr>
              <a:t>, yaitu bahwa pelaksanaan pelayanan publik dapat diselesaikan dalam kurun waktu yang telah ditentukan.</a:t>
            </a:r>
          </a:p>
          <a:p>
            <a:pPr marL="0" indent="0" algn="just">
              <a:buNone/>
            </a:pPr>
            <a:endParaRPr lang="id-ID" dirty="0"/>
          </a:p>
        </p:txBody>
      </p:sp>
    </p:spTree>
    <p:extLst>
      <p:ext uri="{BB962C8B-B14F-4D97-AF65-F5344CB8AC3E}">
        <p14:creationId xmlns:p14="http://schemas.microsoft.com/office/powerpoint/2010/main" val="86316479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24FC326-7C6D-4D1C-A1E1-3A3293C6A3F0}"/>
              </a:ext>
            </a:extLst>
          </p:cNvPr>
          <p:cNvSpPr>
            <a:spLocks noGrp="1"/>
          </p:cNvSpPr>
          <p:nvPr>
            <p:ph type="title"/>
          </p:nvPr>
        </p:nvSpPr>
        <p:spPr>
          <a:xfrm>
            <a:off x="999516" y="1215485"/>
            <a:ext cx="9603275" cy="1049235"/>
          </a:xfrm>
        </p:spPr>
        <p:txBody>
          <a:bodyPr/>
          <a:lstStyle/>
          <a:p>
            <a:r>
              <a:rPr lang="id-ID" dirty="0"/>
              <a:t>KRITERIA KUANTITATIF</a:t>
            </a:r>
          </a:p>
        </p:txBody>
      </p:sp>
      <p:sp>
        <p:nvSpPr>
          <p:cNvPr id="3" name="Content Placeholder 2">
            <a:extLst>
              <a:ext uri="{FF2B5EF4-FFF2-40B4-BE49-F238E27FC236}">
                <a16:creationId xmlns:a16="http://schemas.microsoft.com/office/drawing/2014/main" xmlns="" id="{BDDFB2F8-EE1C-4D58-83E0-9BF411065707}"/>
              </a:ext>
            </a:extLst>
          </p:cNvPr>
          <p:cNvSpPr>
            <a:spLocks noGrp="1"/>
          </p:cNvSpPr>
          <p:nvPr>
            <p:ph idx="1"/>
          </p:nvPr>
        </p:nvSpPr>
        <p:spPr>
          <a:xfrm>
            <a:off x="749763" y="1912992"/>
            <a:ext cx="10692473" cy="3450613"/>
          </a:xfrm>
        </p:spPr>
        <p:txBody>
          <a:bodyPr>
            <a:noAutofit/>
          </a:bodyPr>
          <a:lstStyle/>
          <a:p>
            <a:pPr algn="just"/>
            <a:r>
              <a:rPr lang="id-ID" sz="1900" b="0" i="0" dirty="0">
                <a:solidFill>
                  <a:srgbClr val="111111"/>
                </a:solidFill>
                <a:effectLst/>
                <a:latin typeface="-apple-system"/>
              </a:rPr>
              <a:t>Jumlah warga/masyarakat yang meminta pelayanan (per hari, per bulan, atau per tahun) serta perkembangan pelayanan dari waktu ke waktu, apakah menunjukkan peningkatan atau tidak.</a:t>
            </a:r>
          </a:p>
          <a:p>
            <a:pPr algn="just"/>
            <a:r>
              <a:rPr lang="id-ID" sz="1900" b="0" i="0" dirty="0">
                <a:solidFill>
                  <a:srgbClr val="111111"/>
                </a:solidFill>
                <a:effectLst/>
                <a:latin typeface="-apple-system"/>
              </a:rPr>
              <a:t>Lamanya waktu pemberian pelayanan.</a:t>
            </a:r>
          </a:p>
          <a:p>
            <a:pPr algn="just"/>
            <a:r>
              <a:rPr lang="id-ID" sz="1900" b="0" i="0" dirty="0">
                <a:solidFill>
                  <a:srgbClr val="111111"/>
                </a:solidFill>
                <a:effectLst/>
                <a:latin typeface="-apple-system"/>
              </a:rPr>
              <a:t>Ratio/perbandingan antara jumlah pegawai/tenaga yang ada dengan jumlah warga/masyarakat yang meminta pelayanan untuk menunjukkan tingkat produktivitas kerja.</a:t>
            </a:r>
          </a:p>
          <a:p>
            <a:pPr algn="just"/>
            <a:r>
              <a:rPr lang="id-ID" sz="1900" b="0" i="0" dirty="0">
                <a:solidFill>
                  <a:srgbClr val="111111"/>
                </a:solidFill>
                <a:effectLst/>
                <a:latin typeface="-apple-system"/>
              </a:rPr>
              <a:t>Penggunaan perangkat-perangkat modern untuk mempercepat dan mempermudah pelaksanaan.</a:t>
            </a:r>
          </a:p>
          <a:p>
            <a:pPr algn="just"/>
            <a:r>
              <a:rPr lang="id-ID" sz="1900" b="0" i="0" dirty="0">
                <a:solidFill>
                  <a:srgbClr val="111111"/>
                </a:solidFill>
                <a:effectLst/>
                <a:latin typeface="-apple-system"/>
              </a:rPr>
              <a:t>Frekuensi keluhan dan atau pujian dari masyarakat mengenai kinerja pelayanan yang diberikan, baik melalui media massa maupun melalui kotak saran yang disediakan.</a:t>
            </a:r>
          </a:p>
          <a:p>
            <a:pPr algn="just"/>
            <a:r>
              <a:rPr lang="id-ID" sz="1900" b="0" i="0" dirty="0">
                <a:solidFill>
                  <a:srgbClr val="111111"/>
                </a:solidFill>
                <a:effectLst/>
                <a:latin typeface="-apple-system"/>
              </a:rPr>
              <a:t>Penilaian fisik lainnya, misalnya kebersihan dan kesejukan lingkungan, motivasi kerja pegawai dan lain-lain aspek yang mempunyai pengaruh langsung terhadap kinerja pelayanan publik.</a:t>
            </a:r>
            <a:r>
              <a:rPr lang="id-ID" sz="1900" dirty="0"/>
              <a:t/>
            </a:r>
            <a:br>
              <a:rPr lang="id-ID" sz="1900" dirty="0"/>
            </a:br>
            <a:endParaRPr lang="id-ID" sz="1900" dirty="0"/>
          </a:p>
        </p:txBody>
      </p:sp>
    </p:spTree>
    <p:extLst>
      <p:ext uri="{BB962C8B-B14F-4D97-AF65-F5344CB8AC3E}">
        <p14:creationId xmlns:p14="http://schemas.microsoft.com/office/powerpoint/2010/main" val="28395186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5879AF1-E507-4292-B448-8A9912ED0864}"/>
              </a:ext>
            </a:extLst>
          </p:cNvPr>
          <p:cNvSpPr>
            <a:spLocks noGrp="1"/>
          </p:cNvSpPr>
          <p:nvPr>
            <p:ph type="title"/>
          </p:nvPr>
        </p:nvSpPr>
        <p:spPr>
          <a:xfrm>
            <a:off x="1896437" y="777464"/>
            <a:ext cx="10515600" cy="1325563"/>
          </a:xfrm>
        </p:spPr>
        <p:txBody>
          <a:bodyPr/>
          <a:lstStyle/>
          <a:p>
            <a:r>
              <a:rPr lang="id-ID" dirty="0"/>
              <a:t>PENYELENGGARAAN PELAYANAN PUBLIK</a:t>
            </a:r>
            <a:br>
              <a:rPr lang="id-ID" dirty="0"/>
            </a:br>
            <a:r>
              <a:rPr lang="es-ES" b="0" i="0" dirty="0" err="1">
                <a:solidFill>
                  <a:srgbClr val="111111"/>
                </a:solidFill>
                <a:effectLst/>
                <a:latin typeface="-apple-system"/>
              </a:rPr>
              <a:t>Pasal</a:t>
            </a:r>
            <a:r>
              <a:rPr lang="es-ES" b="0" i="0" dirty="0">
                <a:solidFill>
                  <a:srgbClr val="111111"/>
                </a:solidFill>
                <a:effectLst/>
                <a:latin typeface="-apple-system"/>
              </a:rPr>
              <a:t> 8 UU No. 25 </a:t>
            </a:r>
            <a:r>
              <a:rPr lang="es-ES" b="0" i="0" dirty="0" err="1">
                <a:solidFill>
                  <a:srgbClr val="111111"/>
                </a:solidFill>
                <a:effectLst/>
                <a:latin typeface="-apple-system"/>
              </a:rPr>
              <a:t>Tahun</a:t>
            </a:r>
            <a:r>
              <a:rPr lang="es-ES" b="0" i="0" dirty="0">
                <a:solidFill>
                  <a:srgbClr val="111111"/>
                </a:solidFill>
                <a:effectLst/>
                <a:latin typeface="-apple-system"/>
              </a:rPr>
              <a:t> 2009 </a:t>
            </a:r>
            <a:endParaRPr lang="id-ID" dirty="0"/>
          </a:p>
        </p:txBody>
      </p:sp>
      <p:sp>
        <p:nvSpPr>
          <p:cNvPr id="3" name="Content Placeholder 2">
            <a:extLst>
              <a:ext uri="{FF2B5EF4-FFF2-40B4-BE49-F238E27FC236}">
                <a16:creationId xmlns:a16="http://schemas.microsoft.com/office/drawing/2014/main" xmlns="" id="{5341C6CA-5B0B-4637-8D73-FD11222015D3}"/>
              </a:ext>
            </a:extLst>
          </p:cNvPr>
          <p:cNvSpPr>
            <a:spLocks noGrp="1"/>
          </p:cNvSpPr>
          <p:nvPr>
            <p:ph idx="1"/>
          </p:nvPr>
        </p:nvSpPr>
        <p:spPr>
          <a:xfrm>
            <a:off x="1896437" y="2103027"/>
            <a:ext cx="10515600" cy="4351338"/>
          </a:xfrm>
        </p:spPr>
        <p:txBody>
          <a:bodyPr/>
          <a:lstStyle/>
          <a:p>
            <a:pPr marL="0" indent="0">
              <a:buNone/>
            </a:pPr>
            <a:r>
              <a:rPr lang="id-ID" dirty="0"/>
              <a:t>Minimal :</a:t>
            </a:r>
          </a:p>
          <a:p>
            <a:r>
              <a:rPr lang="id-ID" dirty="0"/>
              <a:t>Pelaksanaan pelayanan</a:t>
            </a:r>
          </a:p>
          <a:p>
            <a:r>
              <a:rPr lang="id-ID" dirty="0"/>
              <a:t>Pengelolaan pengaduan masyarakat</a:t>
            </a:r>
          </a:p>
          <a:p>
            <a:r>
              <a:rPr lang="id-ID" dirty="0"/>
              <a:t>Pengelolaan informasi</a:t>
            </a:r>
          </a:p>
          <a:p>
            <a:r>
              <a:rPr lang="id-ID" dirty="0"/>
              <a:t>Pengawasan internal</a:t>
            </a:r>
          </a:p>
          <a:p>
            <a:r>
              <a:rPr lang="id-ID" dirty="0"/>
              <a:t>Penyuluhan kepada masyarakat</a:t>
            </a:r>
          </a:p>
          <a:p>
            <a:r>
              <a:rPr lang="id-ID" dirty="0"/>
              <a:t>Pelayanan konsultasi</a:t>
            </a:r>
          </a:p>
        </p:txBody>
      </p:sp>
    </p:spTree>
    <p:extLst>
      <p:ext uri="{BB962C8B-B14F-4D97-AF65-F5344CB8AC3E}">
        <p14:creationId xmlns:p14="http://schemas.microsoft.com/office/powerpoint/2010/main" val="198233552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560F33F-B589-4E41-8381-375026588AEA}"/>
              </a:ext>
            </a:extLst>
          </p:cNvPr>
          <p:cNvSpPr>
            <a:spLocks noGrp="1"/>
          </p:cNvSpPr>
          <p:nvPr>
            <p:ph type="title"/>
          </p:nvPr>
        </p:nvSpPr>
        <p:spPr/>
        <p:txBody>
          <a:bodyPr/>
          <a:lstStyle/>
          <a:p>
            <a:r>
              <a:rPr lang="id-ID" sz="4400" dirty="0">
                <a:effectLst/>
                <a:latin typeface="Cambria" panose="02040503050406030204" pitchFamily="18" charset="0"/>
                <a:ea typeface="Cambria" panose="02040503050406030204" pitchFamily="18" charset="0"/>
                <a:cs typeface="Cambria" panose="02040503050406030204" pitchFamily="18" charset="0"/>
              </a:rPr>
              <a:t>Penyelenggara</a:t>
            </a:r>
            <a:r>
              <a:rPr lang="id-ID" sz="4400" spc="20" dirty="0">
                <a:effectLst/>
                <a:latin typeface="Cambria" panose="02040503050406030204" pitchFamily="18" charset="0"/>
                <a:ea typeface="Cambria" panose="02040503050406030204" pitchFamily="18" charset="0"/>
                <a:cs typeface="Cambria" panose="02040503050406030204" pitchFamily="18" charset="0"/>
              </a:rPr>
              <a:t> </a:t>
            </a:r>
            <a:r>
              <a:rPr lang="id-ID" sz="4400" dirty="0">
                <a:effectLst/>
                <a:latin typeface="Cambria" panose="02040503050406030204" pitchFamily="18" charset="0"/>
                <a:ea typeface="Cambria" panose="02040503050406030204" pitchFamily="18" charset="0"/>
                <a:cs typeface="Cambria" panose="02040503050406030204" pitchFamily="18" charset="0"/>
              </a:rPr>
              <a:t>memiliki</a:t>
            </a:r>
            <a:r>
              <a:rPr lang="id-ID" sz="4400" spc="25" dirty="0">
                <a:effectLst/>
                <a:latin typeface="Cambria" panose="02040503050406030204" pitchFamily="18" charset="0"/>
                <a:ea typeface="Cambria" panose="02040503050406030204" pitchFamily="18" charset="0"/>
                <a:cs typeface="Cambria" panose="02040503050406030204" pitchFamily="18" charset="0"/>
              </a:rPr>
              <a:t> </a:t>
            </a:r>
            <a:r>
              <a:rPr lang="id-ID" sz="4400" dirty="0">
                <a:effectLst/>
                <a:latin typeface="Cambria" panose="02040503050406030204" pitchFamily="18" charset="0"/>
                <a:ea typeface="Cambria" panose="02040503050406030204" pitchFamily="18" charset="0"/>
                <a:cs typeface="Cambria" panose="02040503050406030204" pitchFamily="18" charset="0"/>
              </a:rPr>
              <a:t>hak:</a:t>
            </a:r>
            <a:endParaRPr lang="id-ID" dirty="0"/>
          </a:p>
        </p:txBody>
      </p:sp>
      <p:sp>
        <p:nvSpPr>
          <p:cNvPr id="3" name="Content Placeholder 2">
            <a:extLst>
              <a:ext uri="{FF2B5EF4-FFF2-40B4-BE49-F238E27FC236}">
                <a16:creationId xmlns:a16="http://schemas.microsoft.com/office/drawing/2014/main" xmlns="" id="{89536658-8389-4564-B11F-14C746601EE1}"/>
              </a:ext>
            </a:extLst>
          </p:cNvPr>
          <p:cNvSpPr>
            <a:spLocks noGrp="1"/>
          </p:cNvSpPr>
          <p:nvPr>
            <p:ph idx="1"/>
          </p:nvPr>
        </p:nvSpPr>
        <p:spPr/>
        <p:txBody>
          <a:bodyPr>
            <a:normAutofit fontScale="92500"/>
          </a:bodyPr>
          <a:lstStyle/>
          <a:p>
            <a:pPr marL="342900" marR="212725" lvl="0" indent="-342900" algn="just">
              <a:lnSpc>
                <a:spcPts val="1285"/>
              </a:lnSpc>
              <a:buSzPts val="1200"/>
              <a:buFont typeface="Cambria" panose="02040503050406030204" pitchFamily="18" charset="0"/>
              <a:buAutoNum type="alphaLcPeriod"/>
              <a:tabLst>
                <a:tab pos="1779270" algn="l"/>
              </a:tabLst>
            </a:pPr>
            <a:r>
              <a:rPr lang="id-ID" sz="2400" dirty="0">
                <a:effectLst/>
                <a:latin typeface="Cambria" panose="02040503050406030204" pitchFamily="18" charset="0"/>
                <a:ea typeface="Cambria" panose="02040503050406030204" pitchFamily="18" charset="0"/>
                <a:cs typeface="Cambria" panose="02040503050406030204" pitchFamily="18" charset="0"/>
              </a:rPr>
              <a:t>memberikan</a:t>
            </a:r>
            <a:r>
              <a:rPr lang="id-ID" sz="2400" spc="215" dirty="0">
                <a:effectLst/>
                <a:latin typeface="Cambria" panose="02040503050406030204" pitchFamily="18" charset="0"/>
                <a:ea typeface="Cambria" panose="02040503050406030204" pitchFamily="18" charset="0"/>
                <a:cs typeface="Cambria" panose="02040503050406030204" pitchFamily="18" charset="0"/>
              </a:rPr>
              <a:t> </a:t>
            </a:r>
            <a:r>
              <a:rPr lang="id-ID" sz="2400" dirty="0">
                <a:effectLst/>
                <a:latin typeface="Cambria" panose="02040503050406030204" pitchFamily="18" charset="0"/>
                <a:ea typeface="Cambria" panose="02040503050406030204" pitchFamily="18" charset="0"/>
                <a:cs typeface="Cambria" panose="02040503050406030204" pitchFamily="18" charset="0"/>
              </a:rPr>
              <a:t>pelayanan</a:t>
            </a:r>
            <a:r>
              <a:rPr lang="id-ID" sz="2400" spc="215" dirty="0">
                <a:effectLst/>
                <a:latin typeface="Cambria" panose="02040503050406030204" pitchFamily="18" charset="0"/>
                <a:ea typeface="Cambria" panose="02040503050406030204" pitchFamily="18" charset="0"/>
                <a:cs typeface="Cambria" panose="02040503050406030204" pitchFamily="18" charset="0"/>
              </a:rPr>
              <a:t> </a:t>
            </a:r>
            <a:r>
              <a:rPr lang="id-ID" sz="2400" dirty="0">
                <a:effectLst/>
                <a:latin typeface="Cambria" panose="02040503050406030204" pitchFamily="18" charset="0"/>
                <a:ea typeface="Cambria" panose="02040503050406030204" pitchFamily="18" charset="0"/>
                <a:cs typeface="Cambria" panose="02040503050406030204" pitchFamily="18" charset="0"/>
              </a:rPr>
              <a:t>tanpa</a:t>
            </a:r>
            <a:r>
              <a:rPr lang="id-ID" sz="2400" spc="215" dirty="0">
                <a:effectLst/>
                <a:latin typeface="Cambria" panose="02040503050406030204" pitchFamily="18" charset="0"/>
                <a:ea typeface="Cambria" panose="02040503050406030204" pitchFamily="18" charset="0"/>
                <a:cs typeface="Cambria" panose="02040503050406030204" pitchFamily="18" charset="0"/>
              </a:rPr>
              <a:t> </a:t>
            </a:r>
            <a:r>
              <a:rPr lang="id-ID" sz="2400" dirty="0">
                <a:effectLst/>
                <a:latin typeface="Cambria" panose="02040503050406030204" pitchFamily="18" charset="0"/>
                <a:ea typeface="Cambria" panose="02040503050406030204" pitchFamily="18" charset="0"/>
                <a:cs typeface="Cambria" panose="02040503050406030204" pitchFamily="18" charset="0"/>
              </a:rPr>
              <a:t>dihambat</a:t>
            </a:r>
            <a:r>
              <a:rPr lang="id-ID" sz="2400" spc="215" dirty="0">
                <a:effectLst/>
                <a:latin typeface="Cambria" panose="02040503050406030204" pitchFamily="18" charset="0"/>
                <a:ea typeface="Cambria" panose="02040503050406030204" pitchFamily="18" charset="0"/>
                <a:cs typeface="Cambria" panose="02040503050406030204" pitchFamily="18" charset="0"/>
              </a:rPr>
              <a:t> </a:t>
            </a:r>
            <a:r>
              <a:rPr lang="id-ID" sz="2400" dirty="0">
                <a:effectLst/>
                <a:latin typeface="Cambria" panose="02040503050406030204" pitchFamily="18" charset="0"/>
                <a:ea typeface="Cambria" panose="02040503050406030204" pitchFamily="18" charset="0"/>
                <a:cs typeface="Cambria" panose="02040503050406030204" pitchFamily="18" charset="0"/>
              </a:rPr>
              <a:t>pihak</a:t>
            </a:r>
            <a:r>
              <a:rPr lang="id-ID" sz="2400" spc="215" dirty="0">
                <a:effectLst/>
                <a:latin typeface="Cambria" panose="02040503050406030204" pitchFamily="18" charset="0"/>
                <a:ea typeface="Cambria" panose="02040503050406030204" pitchFamily="18" charset="0"/>
                <a:cs typeface="Cambria" panose="02040503050406030204" pitchFamily="18" charset="0"/>
              </a:rPr>
              <a:t> </a:t>
            </a:r>
            <a:r>
              <a:rPr lang="id-ID" sz="2400" dirty="0">
                <a:effectLst/>
                <a:latin typeface="Cambria" panose="02040503050406030204" pitchFamily="18" charset="0"/>
                <a:ea typeface="Cambria" panose="02040503050406030204" pitchFamily="18" charset="0"/>
                <a:cs typeface="Cambria" panose="02040503050406030204" pitchFamily="18" charset="0"/>
              </a:rPr>
              <a:t>lain yang</a:t>
            </a:r>
            <a:r>
              <a:rPr lang="id-ID" sz="2400" spc="120" dirty="0">
                <a:effectLst/>
                <a:latin typeface="Cambria" panose="02040503050406030204" pitchFamily="18" charset="0"/>
                <a:ea typeface="Cambria" panose="02040503050406030204" pitchFamily="18" charset="0"/>
                <a:cs typeface="Cambria" panose="02040503050406030204" pitchFamily="18" charset="0"/>
              </a:rPr>
              <a:t> </a:t>
            </a:r>
            <a:r>
              <a:rPr lang="id-ID" sz="2400" dirty="0">
                <a:effectLst/>
                <a:latin typeface="Cambria" panose="02040503050406030204" pitchFamily="18" charset="0"/>
                <a:ea typeface="Cambria" panose="02040503050406030204" pitchFamily="18" charset="0"/>
                <a:cs typeface="Cambria" panose="02040503050406030204" pitchFamily="18" charset="0"/>
              </a:rPr>
              <a:t>bukan</a:t>
            </a:r>
            <a:r>
              <a:rPr lang="id-ID" sz="2400" spc="125" dirty="0">
                <a:effectLst/>
                <a:latin typeface="Cambria" panose="02040503050406030204" pitchFamily="18" charset="0"/>
                <a:ea typeface="Cambria" panose="02040503050406030204" pitchFamily="18" charset="0"/>
                <a:cs typeface="Cambria" panose="02040503050406030204" pitchFamily="18" charset="0"/>
              </a:rPr>
              <a:t> </a:t>
            </a:r>
            <a:r>
              <a:rPr lang="id-ID" sz="2400" dirty="0">
                <a:effectLst/>
                <a:latin typeface="Cambria" panose="02040503050406030204" pitchFamily="18" charset="0"/>
                <a:ea typeface="Cambria" panose="02040503050406030204" pitchFamily="18" charset="0"/>
                <a:cs typeface="Cambria" panose="02040503050406030204" pitchFamily="18" charset="0"/>
              </a:rPr>
              <a:t>tugasnya;</a:t>
            </a:r>
          </a:p>
          <a:p>
            <a:pPr marL="342900" marR="212725" lvl="0" indent="-342900" algn="just">
              <a:spcBef>
                <a:spcPts val="285"/>
              </a:spcBef>
              <a:spcAft>
                <a:spcPts val="0"/>
              </a:spcAft>
              <a:buSzPts val="1200"/>
              <a:buFont typeface="Cambria" panose="02040503050406030204" pitchFamily="18" charset="0"/>
              <a:buAutoNum type="alphaLcPeriod"/>
              <a:tabLst>
                <a:tab pos="1779270" algn="l"/>
              </a:tabLst>
            </a:pPr>
            <a:r>
              <a:rPr lang="id-ID" sz="2400" dirty="0">
                <a:effectLst/>
                <a:latin typeface="Cambria" panose="02040503050406030204" pitchFamily="18" charset="0"/>
                <a:ea typeface="Cambria" panose="02040503050406030204" pitchFamily="18" charset="0"/>
                <a:cs typeface="Cambria" panose="02040503050406030204" pitchFamily="18" charset="0"/>
              </a:rPr>
              <a:t>melakukan</a:t>
            </a:r>
            <a:r>
              <a:rPr lang="id-ID" sz="2400" spc="105" dirty="0">
                <a:effectLst/>
                <a:latin typeface="Cambria" panose="02040503050406030204" pitchFamily="18" charset="0"/>
                <a:ea typeface="Cambria" panose="02040503050406030204" pitchFamily="18" charset="0"/>
                <a:cs typeface="Cambria" panose="02040503050406030204" pitchFamily="18" charset="0"/>
              </a:rPr>
              <a:t> </a:t>
            </a:r>
            <a:r>
              <a:rPr lang="id-ID" sz="2400" dirty="0">
                <a:effectLst/>
                <a:latin typeface="Cambria" panose="02040503050406030204" pitchFamily="18" charset="0"/>
                <a:ea typeface="Cambria" panose="02040503050406030204" pitchFamily="18" charset="0"/>
                <a:cs typeface="Cambria" panose="02040503050406030204" pitchFamily="18" charset="0"/>
              </a:rPr>
              <a:t>kerja</a:t>
            </a:r>
            <a:r>
              <a:rPr lang="id-ID" sz="2400" spc="105" dirty="0">
                <a:effectLst/>
                <a:latin typeface="Cambria" panose="02040503050406030204" pitchFamily="18" charset="0"/>
                <a:ea typeface="Cambria" panose="02040503050406030204" pitchFamily="18" charset="0"/>
                <a:cs typeface="Cambria" panose="02040503050406030204" pitchFamily="18" charset="0"/>
              </a:rPr>
              <a:t> </a:t>
            </a:r>
            <a:r>
              <a:rPr lang="id-ID" sz="2400" dirty="0">
                <a:effectLst/>
                <a:latin typeface="Cambria" panose="02040503050406030204" pitchFamily="18" charset="0"/>
                <a:ea typeface="Cambria" panose="02040503050406030204" pitchFamily="18" charset="0"/>
                <a:cs typeface="Cambria" panose="02040503050406030204" pitchFamily="18" charset="0"/>
              </a:rPr>
              <a:t>sama;</a:t>
            </a:r>
          </a:p>
          <a:p>
            <a:pPr marL="342900" marR="213995" lvl="0" indent="-342900" algn="just">
              <a:lnSpc>
                <a:spcPct val="120000"/>
              </a:lnSpc>
              <a:spcBef>
                <a:spcPts val="275"/>
              </a:spcBef>
              <a:spcAft>
                <a:spcPts val="0"/>
              </a:spcAft>
              <a:buSzPts val="1200"/>
              <a:buFont typeface="Cambria" panose="02040503050406030204" pitchFamily="18" charset="0"/>
              <a:buAutoNum type="alphaLcPeriod"/>
              <a:tabLst>
                <a:tab pos="1779270" algn="l"/>
              </a:tabLst>
            </a:pPr>
            <a:r>
              <a:rPr lang="id-ID" sz="2400" dirty="0">
                <a:effectLst/>
                <a:latin typeface="Cambria" panose="02040503050406030204" pitchFamily="18" charset="0"/>
                <a:ea typeface="Cambria" panose="02040503050406030204" pitchFamily="18" charset="0"/>
                <a:cs typeface="Cambria" panose="02040503050406030204" pitchFamily="18" charset="0"/>
              </a:rPr>
              <a:t>mempunyai</a:t>
            </a:r>
            <a:r>
              <a:rPr lang="id-ID" sz="2400" spc="-35" dirty="0">
                <a:effectLst/>
                <a:latin typeface="Cambria" panose="02040503050406030204" pitchFamily="18" charset="0"/>
                <a:ea typeface="Cambria" panose="02040503050406030204" pitchFamily="18" charset="0"/>
                <a:cs typeface="Cambria" panose="02040503050406030204" pitchFamily="18" charset="0"/>
              </a:rPr>
              <a:t> </a:t>
            </a:r>
            <a:r>
              <a:rPr lang="id-ID" sz="2400" dirty="0">
                <a:effectLst/>
                <a:latin typeface="Cambria" panose="02040503050406030204" pitchFamily="18" charset="0"/>
                <a:ea typeface="Cambria" panose="02040503050406030204" pitchFamily="18" charset="0"/>
                <a:cs typeface="Cambria" panose="02040503050406030204" pitchFamily="18" charset="0"/>
              </a:rPr>
              <a:t>anggaran</a:t>
            </a:r>
            <a:r>
              <a:rPr lang="id-ID" sz="2400" spc="-30" dirty="0">
                <a:effectLst/>
                <a:latin typeface="Cambria" panose="02040503050406030204" pitchFamily="18" charset="0"/>
                <a:ea typeface="Cambria" panose="02040503050406030204" pitchFamily="18" charset="0"/>
                <a:cs typeface="Cambria" panose="02040503050406030204" pitchFamily="18" charset="0"/>
              </a:rPr>
              <a:t> </a:t>
            </a:r>
            <a:r>
              <a:rPr lang="id-ID" sz="2400" dirty="0">
                <a:effectLst/>
                <a:latin typeface="Cambria" panose="02040503050406030204" pitchFamily="18" charset="0"/>
                <a:ea typeface="Cambria" panose="02040503050406030204" pitchFamily="18" charset="0"/>
                <a:cs typeface="Cambria" panose="02040503050406030204" pitchFamily="18" charset="0"/>
              </a:rPr>
              <a:t>pembiayaan</a:t>
            </a:r>
            <a:r>
              <a:rPr lang="id-ID" sz="2400" spc="-30" dirty="0">
                <a:effectLst/>
                <a:latin typeface="Cambria" panose="02040503050406030204" pitchFamily="18" charset="0"/>
                <a:ea typeface="Cambria" panose="02040503050406030204" pitchFamily="18" charset="0"/>
                <a:cs typeface="Cambria" panose="02040503050406030204" pitchFamily="18" charset="0"/>
              </a:rPr>
              <a:t> </a:t>
            </a:r>
            <a:r>
              <a:rPr lang="id-ID" sz="2400" dirty="0">
                <a:effectLst/>
                <a:latin typeface="Cambria" panose="02040503050406030204" pitchFamily="18" charset="0"/>
                <a:ea typeface="Cambria" panose="02040503050406030204" pitchFamily="18" charset="0"/>
                <a:cs typeface="Cambria" panose="02040503050406030204" pitchFamily="18" charset="0"/>
              </a:rPr>
              <a:t>penyelenggaraan</a:t>
            </a:r>
            <a:r>
              <a:rPr lang="id-ID" sz="2400" spc="-295" dirty="0">
                <a:effectLst/>
                <a:latin typeface="Cambria" panose="02040503050406030204" pitchFamily="18" charset="0"/>
                <a:ea typeface="Cambria" panose="02040503050406030204" pitchFamily="18" charset="0"/>
                <a:cs typeface="Cambria" panose="02040503050406030204" pitchFamily="18" charset="0"/>
              </a:rPr>
              <a:t> </a:t>
            </a:r>
            <a:r>
              <a:rPr lang="id-ID" sz="2400" dirty="0">
                <a:effectLst/>
                <a:latin typeface="Cambria" panose="02040503050406030204" pitchFamily="18" charset="0"/>
                <a:ea typeface="Cambria" panose="02040503050406030204" pitchFamily="18" charset="0"/>
                <a:cs typeface="Cambria" panose="02040503050406030204" pitchFamily="18" charset="0"/>
              </a:rPr>
              <a:t>pelayananan</a:t>
            </a:r>
            <a:r>
              <a:rPr lang="id-ID" sz="2400" spc="80" dirty="0">
                <a:effectLst/>
                <a:latin typeface="Cambria" panose="02040503050406030204" pitchFamily="18" charset="0"/>
                <a:ea typeface="Cambria" panose="02040503050406030204" pitchFamily="18" charset="0"/>
                <a:cs typeface="Cambria" panose="02040503050406030204" pitchFamily="18" charset="0"/>
              </a:rPr>
              <a:t> </a:t>
            </a:r>
            <a:r>
              <a:rPr lang="id-ID" sz="2400" dirty="0">
                <a:effectLst/>
                <a:latin typeface="Cambria" panose="02040503050406030204" pitchFamily="18" charset="0"/>
                <a:ea typeface="Cambria" panose="02040503050406030204" pitchFamily="18" charset="0"/>
                <a:cs typeface="Cambria" panose="02040503050406030204" pitchFamily="18" charset="0"/>
              </a:rPr>
              <a:t>publik;</a:t>
            </a:r>
          </a:p>
          <a:p>
            <a:pPr marL="342900" marR="212725" lvl="0" indent="-342900" algn="just">
              <a:lnSpc>
                <a:spcPct val="120000"/>
              </a:lnSpc>
              <a:spcBef>
                <a:spcPts val="10"/>
              </a:spcBef>
              <a:spcAft>
                <a:spcPts val="0"/>
              </a:spcAft>
              <a:buSzPts val="1200"/>
              <a:buFont typeface="Cambria" panose="02040503050406030204" pitchFamily="18" charset="0"/>
              <a:buAutoNum type="alphaLcPeriod"/>
              <a:tabLst>
                <a:tab pos="1779270" algn="l"/>
              </a:tabLst>
            </a:pPr>
            <a:r>
              <a:rPr lang="id-ID" sz="2400" dirty="0">
                <a:effectLst/>
                <a:latin typeface="Cambria" panose="02040503050406030204" pitchFamily="18" charset="0"/>
                <a:ea typeface="Cambria" panose="02040503050406030204" pitchFamily="18" charset="0"/>
                <a:cs typeface="Cambria" panose="02040503050406030204" pitchFamily="18" charset="0"/>
              </a:rPr>
              <a:t>melakukan</a:t>
            </a:r>
            <a:r>
              <a:rPr lang="id-ID" sz="2400" spc="5" dirty="0">
                <a:effectLst/>
                <a:latin typeface="Cambria" panose="02040503050406030204" pitchFamily="18" charset="0"/>
                <a:ea typeface="Cambria" panose="02040503050406030204" pitchFamily="18" charset="0"/>
                <a:cs typeface="Cambria" panose="02040503050406030204" pitchFamily="18" charset="0"/>
              </a:rPr>
              <a:t> </a:t>
            </a:r>
            <a:r>
              <a:rPr lang="id-ID" sz="2400" dirty="0">
                <a:effectLst/>
                <a:latin typeface="Cambria" panose="02040503050406030204" pitchFamily="18" charset="0"/>
                <a:ea typeface="Cambria" panose="02040503050406030204" pitchFamily="18" charset="0"/>
                <a:cs typeface="Cambria" panose="02040503050406030204" pitchFamily="18" charset="0"/>
              </a:rPr>
              <a:t>pembelaan</a:t>
            </a:r>
            <a:r>
              <a:rPr lang="id-ID" sz="2400" spc="5" dirty="0">
                <a:effectLst/>
                <a:latin typeface="Cambria" panose="02040503050406030204" pitchFamily="18" charset="0"/>
                <a:ea typeface="Cambria" panose="02040503050406030204" pitchFamily="18" charset="0"/>
                <a:cs typeface="Cambria" panose="02040503050406030204" pitchFamily="18" charset="0"/>
              </a:rPr>
              <a:t> </a:t>
            </a:r>
            <a:r>
              <a:rPr lang="id-ID" sz="2400" dirty="0">
                <a:effectLst/>
                <a:latin typeface="Cambria" panose="02040503050406030204" pitchFamily="18" charset="0"/>
                <a:ea typeface="Cambria" panose="02040503050406030204" pitchFamily="18" charset="0"/>
                <a:cs typeface="Cambria" panose="02040503050406030204" pitchFamily="18" charset="0"/>
              </a:rPr>
              <a:t>terhadap</a:t>
            </a:r>
            <a:r>
              <a:rPr lang="id-ID" sz="2400" spc="5" dirty="0">
                <a:effectLst/>
                <a:latin typeface="Cambria" panose="02040503050406030204" pitchFamily="18" charset="0"/>
                <a:ea typeface="Cambria" panose="02040503050406030204" pitchFamily="18" charset="0"/>
                <a:cs typeface="Cambria" panose="02040503050406030204" pitchFamily="18" charset="0"/>
              </a:rPr>
              <a:t> </a:t>
            </a:r>
            <a:r>
              <a:rPr lang="id-ID" sz="2400" dirty="0">
                <a:effectLst/>
                <a:latin typeface="Cambria" panose="02040503050406030204" pitchFamily="18" charset="0"/>
                <a:ea typeface="Cambria" panose="02040503050406030204" pitchFamily="18" charset="0"/>
                <a:cs typeface="Cambria" panose="02040503050406030204" pitchFamily="18" charset="0"/>
              </a:rPr>
              <a:t>pengaduan</a:t>
            </a:r>
            <a:r>
              <a:rPr lang="id-ID" sz="2400" spc="5" dirty="0">
                <a:effectLst/>
                <a:latin typeface="Cambria" panose="02040503050406030204" pitchFamily="18" charset="0"/>
                <a:ea typeface="Cambria" panose="02040503050406030204" pitchFamily="18" charset="0"/>
                <a:cs typeface="Cambria" panose="02040503050406030204" pitchFamily="18" charset="0"/>
              </a:rPr>
              <a:t> </a:t>
            </a:r>
            <a:r>
              <a:rPr lang="id-ID" sz="2400" dirty="0">
                <a:effectLst/>
                <a:latin typeface="Cambria" panose="02040503050406030204" pitchFamily="18" charset="0"/>
                <a:ea typeface="Cambria" panose="02040503050406030204" pitchFamily="18" charset="0"/>
                <a:cs typeface="Cambria" panose="02040503050406030204" pitchFamily="18" charset="0"/>
              </a:rPr>
              <a:t>dan</a:t>
            </a:r>
            <a:r>
              <a:rPr lang="id-ID" sz="2400" spc="5" dirty="0">
                <a:effectLst/>
                <a:latin typeface="Cambria" panose="02040503050406030204" pitchFamily="18" charset="0"/>
                <a:ea typeface="Cambria" panose="02040503050406030204" pitchFamily="18" charset="0"/>
                <a:cs typeface="Cambria" panose="02040503050406030204" pitchFamily="18" charset="0"/>
              </a:rPr>
              <a:t> </a:t>
            </a:r>
            <a:r>
              <a:rPr lang="id-ID" sz="2400" dirty="0">
                <a:effectLst/>
                <a:latin typeface="Cambria" panose="02040503050406030204" pitchFamily="18" charset="0"/>
                <a:ea typeface="Cambria" panose="02040503050406030204" pitchFamily="18" charset="0"/>
                <a:cs typeface="Cambria" panose="02040503050406030204" pitchFamily="18" charset="0"/>
              </a:rPr>
              <a:t>tuntutan</a:t>
            </a:r>
            <a:r>
              <a:rPr lang="id-ID" sz="2400" spc="305" dirty="0">
                <a:effectLst/>
                <a:latin typeface="Cambria" panose="02040503050406030204" pitchFamily="18" charset="0"/>
                <a:ea typeface="Cambria" panose="02040503050406030204" pitchFamily="18" charset="0"/>
                <a:cs typeface="Cambria" panose="02040503050406030204" pitchFamily="18" charset="0"/>
              </a:rPr>
              <a:t> </a:t>
            </a:r>
            <a:r>
              <a:rPr lang="id-ID" sz="2400" dirty="0">
                <a:effectLst/>
                <a:latin typeface="Cambria" panose="02040503050406030204" pitchFamily="18" charset="0"/>
                <a:ea typeface="Cambria" panose="02040503050406030204" pitchFamily="18" charset="0"/>
                <a:cs typeface="Cambria" panose="02040503050406030204" pitchFamily="18" charset="0"/>
              </a:rPr>
              <a:t>yang</a:t>
            </a:r>
            <a:r>
              <a:rPr lang="id-ID" sz="2400" spc="305" dirty="0">
                <a:effectLst/>
                <a:latin typeface="Cambria" panose="02040503050406030204" pitchFamily="18" charset="0"/>
                <a:ea typeface="Cambria" panose="02040503050406030204" pitchFamily="18" charset="0"/>
                <a:cs typeface="Cambria" panose="02040503050406030204" pitchFamily="18" charset="0"/>
              </a:rPr>
              <a:t> </a:t>
            </a:r>
            <a:r>
              <a:rPr lang="id-ID" sz="2400" dirty="0">
                <a:effectLst/>
                <a:latin typeface="Cambria" panose="02040503050406030204" pitchFamily="18" charset="0"/>
                <a:ea typeface="Cambria" panose="02040503050406030204" pitchFamily="18" charset="0"/>
                <a:cs typeface="Cambria" panose="02040503050406030204" pitchFamily="18" charset="0"/>
              </a:rPr>
              <a:t>tidak</a:t>
            </a:r>
            <a:r>
              <a:rPr lang="id-ID" sz="2400" spc="305" dirty="0">
                <a:effectLst/>
                <a:latin typeface="Cambria" panose="02040503050406030204" pitchFamily="18" charset="0"/>
                <a:ea typeface="Cambria" panose="02040503050406030204" pitchFamily="18" charset="0"/>
                <a:cs typeface="Cambria" panose="02040503050406030204" pitchFamily="18" charset="0"/>
              </a:rPr>
              <a:t> </a:t>
            </a:r>
            <a:r>
              <a:rPr lang="id-ID" sz="2400" dirty="0">
                <a:effectLst/>
                <a:latin typeface="Cambria" panose="02040503050406030204" pitchFamily="18" charset="0"/>
                <a:ea typeface="Cambria" panose="02040503050406030204" pitchFamily="18" charset="0"/>
                <a:cs typeface="Cambria" panose="02040503050406030204" pitchFamily="18" charset="0"/>
              </a:rPr>
              <a:t>sesuai</a:t>
            </a:r>
            <a:r>
              <a:rPr lang="id-ID" sz="2400" spc="305" dirty="0">
                <a:effectLst/>
                <a:latin typeface="Cambria" panose="02040503050406030204" pitchFamily="18" charset="0"/>
                <a:ea typeface="Cambria" panose="02040503050406030204" pitchFamily="18" charset="0"/>
                <a:cs typeface="Cambria" panose="02040503050406030204" pitchFamily="18" charset="0"/>
              </a:rPr>
              <a:t> </a:t>
            </a:r>
            <a:r>
              <a:rPr lang="id-ID" sz="2400" dirty="0">
                <a:effectLst/>
                <a:latin typeface="Cambria" panose="02040503050406030204" pitchFamily="18" charset="0"/>
                <a:ea typeface="Cambria" panose="02040503050406030204" pitchFamily="18" charset="0"/>
                <a:cs typeface="Cambria" panose="02040503050406030204" pitchFamily="18" charset="0"/>
              </a:rPr>
              <a:t>dengan</a:t>
            </a:r>
            <a:r>
              <a:rPr lang="id-ID" sz="2400" spc="305" dirty="0">
                <a:effectLst/>
                <a:latin typeface="Cambria" panose="02040503050406030204" pitchFamily="18" charset="0"/>
                <a:ea typeface="Cambria" panose="02040503050406030204" pitchFamily="18" charset="0"/>
                <a:cs typeface="Cambria" panose="02040503050406030204" pitchFamily="18" charset="0"/>
              </a:rPr>
              <a:t> </a:t>
            </a:r>
            <a:r>
              <a:rPr lang="id-ID" sz="2400" dirty="0">
                <a:effectLst/>
                <a:latin typeface="Cambria" panose="02040503050406030204" pitchFamily="18" charset="0"/>
                <a:ea typeface="Cambria" panose="02040503050406030204" pitchFamily="18" charset="0"/>
                <a:cs typeface="Cambria" panose="02040503050406030204" pitchFamily="18" charset="0"/>
              </a:rPr>
              <a:t>kenyataan</a:t>
            </a:r>
            <a:r>
              <a:rPr lang="id-ID" sz="2400" spc="5" dirty="0">
                <a:effectLst/>
                <a:latin typeface="Cambria" panose="02040503050406030204" pitchFamily="18" charset="0"/>
                <a:ea typeface="Cambria" panose="02040503050406030204" pitchFamily="18" charset="0"/>
                <a:cs typeface="Cambria" panose="02040503050406030204" pitchFamily="18" charset="0"/>
              </a:rPr>
              <a:t> </a:t>
            </a:r>
            <a:r>
              <a:rPr lang="id-ID" sz="2400" dirty="0">
                <a:effectLst/>
                <a:latin typeface="Cambria" panose="02040503050406030204" pitchFamily="18" charset="0"/>
                <a:ea typeface="Cambria" panose="02040503050406030204" pitchFamily="18" charset="0"/>
                <a:cs typeface="Cambria" panose="02040503050406030204" pitchFamily="18" charset="0"/>
              </a:rPr>
              <a:t>dalam</a:t>
            </a:r>
            <a:r>
              <a:rPr lang="id-ID" sz="2400" spc="60" dirty="0">
                <a:effectLst/>
                <a:latin typeface="Cambria" panose="02040503050406030204" pitchFamily="18" charset="0"/>
                <a:ea typeface="Cambria" panose="02040503050406030204" pitchFamily="18" charset="0"/>
                <a:cs typeface="Cambria" panose="02040503050406030204" pitchFamily="18" charset="0"/>
              </a:rPr>
              <a:t> </a:t>
            </a:r>
            <a:r>
              <a:rPr lang="id-ID" sz="2400" dirty="0">
                <a:effectLst/>
                <a:latin typeface="Cambria" panose="02040503050406030204" pitchFamily="18" charset="0"/>
                <a:ea typeface="Cambria" panose="02040503050406030204" pitchFamily="18" charset="0"/>
                <a:cs typeface="Cambria" panose="02040503050406030204" pitchFamily="18" charset="0"/>
              </a:rPr>
              <a:t>penyelenggaraan</a:t>
            </a:r>
            <a:r>
              <a:rPr lang="id-ID" sz="2400" spc="60" dirty="0">
                <a:effectLst/>
                <a:latin typeface="Cambria" panose="02040503050406030204" pitchFamily="18" charset="0"/>
                <a:ea typeface="Cambria" panose="02040503050406030204" pitchFamily="18" charset="0"/>
                <a:cs typeface="Cambria" panose="02040503050406030204" pitchFamily="18" charset="0"/>
              </a:rPr>
              <a:t> </a:t>
            </a:r>
            <a:r>
              <a:rPr lang="id-ID" sz="2400" dirty="0">
                <a:effectLst/>
                <a:latin typeface="Cambria" panose="02040503050406030204" pitchFamily="18" charset="0"/>
                <a:ea typeface="Cambria" panose="02040503050406030204" pitchFamily="18" charset="0"/>
                <a:cs typeface="Cambria" panose="02040503050406030204" pitchFamily="18" charset="0"/>
              </a:rPr>
              <a:t>pelayanan</a:t>
            </a:r>
            <a:r>
              <a:rPr lang="id-ID" sz="2400" spc="60" dirty="0">
                <a:effectLst/>
                <a:latin typeface="Cambria" panose="02040503050406030204" pitchFamily="18" charset="0"/>
                <a:ea typeface="Cambria" panose="02040503050406030204" pitchFamily="18" charset="0"/>
                <a:cs typeface="Cambria" panose="02040503050406030204" pitchFamily="18" charset="0"/>
              </a:rPr>
              <a:t> </a:t>
            </a:r>
            <a:r>
              <a:rPr lang="id-ID" sz="2400" dirty="0">
                <a:effectLst/>
                <a:latin typeface="Cambria" panose="02040503050406030204" pitchFamily="18" charset="0"/>
                <a:ea typeface="Cambria" panose="02040503050406030204" pitchFamily="18" charset="0"/>
                <a:cs typeface="Cambria" panose="02040503050406030204" pitchFamily="18" charset="0"/>
              </a:rPr>
              <a:t>publik;</a:t>
            </a:r>
            <a:r>
              <a:rPr lang="id-ID" sz="2400" spc="60" dirty="0">
                <a:effectLst/>
                <a:latin typeface="Cambria" panose="02040503050406030204" pitchFamily="18" charset="0"/>
                <a:ea typeface="Cambria" panose="02040503050406030204" pitchFamily="18" charset="0"/>
                <a:cs typeface="Cambria" panose="02040503050406030204" pitchFamily="18" charset="0"/>
              </a:rPr>
              <a:t> </a:t>
            </a:r>
            <a:r>
              <a:rPr lang="id-ID" sz="2400" dirty="0">
                <a:effectLst/>
                <a:latin typeface="Cambria" panose="02040503050406030204" pitchFamily="18" charset="0"/>
                <a:ea typeface="Cambria" panose="02040503050406030204" pitchFamily="18" charset="0"/>
                <a:cs typeface="Cambria" panose="02040503050406030204" pitchFamily="18" charset="0"/>
              </a:rPr>
              <a:t>dan</a:t>
            </a:r>
          </a:p>
          <a:p>
            <a:pPr marL="342900" marR="212725" lvl="0" indent="-342900" algn="just">
              <a:lnSpc>
                <a:spcPct val="120000"/>
              </a:lnSpc>
              <a:spcBef>
                <a:spcPts val="10"/>
              </a:spcBef>
              <a:spcAft>
                <a:spcPts val="0"/>
              </a:spcAft>
              <a:buSzPts val="1200"/>
              <a:buFont typeface="Cambria" panose="02040503050406030204" pitchFamily="18" charset="0"/>
              <a:buAutoNum type="alphaLcPeriod"/>
              <a:tabLst>
                <a:tab pos="1779270" algn="l"/>
              </a:tabLst>
            </a:pPr>
            <a:r>
              <a:rPr lang="id-ID" sz="2400" dirty="0">
                <a:effectLst/>
                <a:latin typeface="Cambria" panose="02040503050406030204" pitchFamily="18" charset="0"/>
                <a:ea typeface="Cambria" panose="02040503050406030204" pitchFamily="18" charset="0"/>
                <a:cs typeface="Cambria" panose="02040503050406030204" pitchFamily="18" charset="0"/>
              </a:rPr>
              <a:t>menolak permintaan pelayanan yang bertentangan</a:t>
            </a:r>
            <a:r>
              <a:rPr lang="id-ID" sz="2400" spc="5" dirty="0">
                <a:effectLst/>
                <a:latin typeface="Cambria" panose="02040503050406030204" pitchFamily="18" charset="0"/>
                <a:ea typeface="Cambria" panose="02040503050406030204" pitchFamily="18" charset="0"/>
                <a:cs typeface="Cambria" panose="02040503050406030204" pitchFamily="18" charset="0"/>
              </a:rPr>
              <a:t> </a:t>
            </a:r>
            <a:r>
              <a:rPr lang="id-ID" sz="2400" dirty="0">
                <a:effectLst/>
                <a:latin typeface="Cambria" panose="02040503050406030204" pitchFamily="18" charset="0"/>
                <a:ea typeface="Cambria" panose="02040503050406030204" pitchFamily="18" charset="0"/>
                <a:cs typeface="Cambria" panose="02040503050406030204" pitchFamily="18" charset="0"/>
              </a:rPr>
              <a:t>dengan</a:t>
            </a:r>
            <a:r>
              <a:rPr lang="id-ID" sz="2400" spc="80" dirty="0">
                <a:effectLst/>
                <a:latin typeface="Cambria" panose="02040503050406030204" pitchFamily="18" charset="0"/>
                <a:ea typeface="Cambria" panose="02040503050406030204" pitchFamily="18" charset="0"/>
                <a:cs typeface="Cambria" panose="02040503050406030204" pitchFamily="18" charset="0"/>
              </a:rPr>
              <a:t> </a:t>
            </a:r>
            <a:r>
              <a:rPr lang="id-ID" sz="2400" dirty="0">
                <a:effectLst/>
                <a:latin typeface="Cambria" panose="02040503050406030204" pitchFamily="18" charset="0"/>
                <a:ea typeface="Cambria" panose="02040503050406030204" pitchFamily="18" charset="0"/>
                <a:cs typeface="Cambria" panose="02040503050406030204" pitchFamily="18" charset="0"/>
              </a:rPr>
              <a:t>peraturan</a:t>
            </a:r>
            <a:r>
              <a:rPr lang="id-ID" sz="2400" spc="85" dirty="0">
                <a:effectLst/>
                <a:latin typeface="Cambria" panose="02040503050406030204" pitchFamily="18" charset="0"/>
                <a:ea typeface="Cambria" panose="02040503050406030204" pitchFamily="18" charset="0"/>
                <a:cs typeface="Cambria" panose="02040503050406030204" pitchFamily="18" charset="0"/>
              </a:rPr>
              <a:t> </a:t>
            </a:r>
            <a:r>
              <a:rPr lang="id-ID" sz="2400" dirty="0">
                <a:effectLst/>
                <a:latin typeface="Cambria" panose="02040503050406030204" pitchFamily="18" charset="0"/>
                <a:ea typeface="Cambria" panose="02040503050406030204" pitchFamily="18" charset="0"/>
                <a:cs typeface="Cambria" panose="02040503050406030204" pitchFamily="18" charset="0"/>
              </a:rPr>
              <a:t>perundang-undangan.</a:t>
            </a:r>
          </a:p>
          <a:p>
            <a:pPr marL="0" indent="0">
              <a:buNone/>
            </a:pPr>
            <a:endParaRPr lang="id-ID" sz="3600" dirty="0"/>
          </a:p>
        </p:txBody>
      </p:sp>
    </p:spTree>
    <p:extLst>
      <p:ext uri="{BB962C8B-B14F-4D97-AF65-F5344CB8AC3E}">
        <p14:creationId xmlns:p14="http://schemas.microsoft.com/office/powerpoint/2010/main" val="289371056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C24CB48-2F72-4C39-A066-69162DFEDC2E}"/>
              </a:ext>
            </a:extLst>
          </p:cNvPr>
          <p:cNvSpPr>
            <a:spLocks noGrp="1"/>
          </p:cNvSpPr>
          <p:nvPr>
            <p:ph type="title"/>
          </p:nvPr>
        </p:nvSpPr>
        <p:spPr>
          <a:xfrm>
            <a:off x="920393" y="1018814"/>
            <a:ext cx="10897638" cy="1049235"/>
          </a:xfrm>
        </p:spPr>
        <p:txBody>
          <a:bodyPr>
            <a:normAutofit/>
          </a:bodyPr>
          <a:lstStyle/>
          <a:p>
            <a:r>
              <a:rPr lang="id-ID" dirty="0">
                <a:effectLst/>
                <a:latin typeface="Cambria" panose="02040503050406030204" pitchFamily="18" charset="0"/>
                <a:ea typeface="Cambria" panose="02040503050406030204" pitchFamily="18" charset="0"/>
                <a:cs typeface="Cambria" panose="02040503050406030204" pitchFamily="18" charset="0"/>
              </a:rPr>
              <a:t>Penyelenggara berkewajiban: </a:t>
            </a:r>
            <a:r>
              <a:rPr lang="es-ES" sz="2400" b="0" i="0" dirty="0" err="1">
                <a:solidFill>
                  <a:srgbClr val="111111"/>
                </a:solidFill>
                <a:effectLst/>
                <a:latin typeface="-apple-system"/>
              </a:rPr>
              <a:t>Pasal</a:t>
            </a:r>
            <a:r>
              <a:rPr lang="es-ES" sz="2400" b="0" i="0" dirty="0">
                <a:solidFill>
                  <a:srgbClr val="111111"/>
                </a:solidFill>
                <a:effectLst/>
                <a:latin typeface="-apple-system"/>
              </a:rPr>
              <a:t> </a:t>
            </a:r>
            <a:r>
              <a:rPr lang="id-ID" sz="2400" b="0" i="0" dirty="0">
                <a:solidFill>
                  <a:srgbClr val="111111"/>
                </a:solidFill>
                <a:effectLst/>
                <a:latin typeface="-apple-system"/>
              </a:rPr>
              <a:t>1</a:t>
            </a:r>
            <a:r>
              <a:rPr lang="id-ID" sz="2400" dirty="0">
                <a:solidFill>
                  <a:srgbClr val="111111"/>
                </a:solidFill>
                <a:latin typeface="-apple-system"/>
              </a:rPr>
              <a:t>5</a:t>
            </a:r>
            <a:r>
              <a:rPr lang="es-ES" sz="2400" b="0" i="0" dirty="0">
                <a:solidFill>
                  <a:srgbClr val="111111"/>
                </a:solidFill>
                <a:effectLst/>
                <a:latin typeface="-apple-system"/>
              </a:rPr>
              <a:t> UU No 25 </a:t>
            </a:r>
            <a:r>
              <a:rPr lang="es-ES" sz="2400" b="0" i="0" dirty="0" err="1">
                <a:solidFill>
                  <a:srgbClr val="111111"/>
                </a:solidFill>
                <a:effectLst/>
                <a:latin typeface="-apple-system"/>
              </a:rPr>
              <a:t>Tahun</a:t>
            </a:r>
            <a:r>
              <a:rPr lang="es-ES" sz="2400" b="0" i="0" dirty="0">
                <a:solidFill>
                  <a:srgbClr val="111111"/>
                </a:solidFill>
                <a:effectLst/>
                <a:latin typeface="-apple-system"/>
              </a:rPr>
              <a:t> 2009</a:t>
            </a:r>
            <a:endParaRPr lang="id-ID" sz="2400" dirty="0"/>
          </a:p>
        </p:txBody>
      </p:sp>
      <p:sp>
        <p:nvSpPr>
          <p:cNvPr id="3" name="Content Placeholder 2">
            <a:extLst>
              <a:ext uri="{FF2B5EF4-FFF2-40B4-BE49-F238E27FC236}">
                <a16:creationId xmlns:a16="http://schemas.microsoft.com/office/drawing/2014/main" xmlns="" id="{DE25B94F-51DB-4A74-9750-FB589CCB5B15}"/>
              </a:ext>
            </a:extLst>
          </p:cNvPr>
          <p:cNvSpPr>
            <a:spLocks noGrp="1"/>
          </p:cNvSpPr>
          <p:nvPr>
            <p:ph idx="1"/>
          </p:nvPr>
        </p:nvSpPr>
        <p:spPr>
          <a:xfrm>
            <a:off x="920393" y="1842017"/>
            <a:ext cx="10515600" cy="4892693"/>
          </a:xfrm>
        </p:spPr>
        <p:txBody>
          <a:bodyPr>
            <a:normAutofit/>
          </a:bodyPr>
          <a:lstStyle/>
          <a:p>
            <a:pPr marL="342900" marR="212725" lvl="0" indent="-342900" algn="just">
              <a:spcBef>
                <a:spcPts val="320"/>
              </a:spcBef>
              <a:spcAft>
                <a:spcPts val="0"/>
              </a:spcAft>
              <a:buSzPts val="1200"/>
              <a:buFont typeface="Cambria" panose="02040503050406030204" pitchFamily="18" charset="0"/>
              <a:buAutoNum type="alphaLcPeriod"/>
              <a:tabLst>
                <a:tab pos="1778635" algn="l"/>
                <a:tab pos="1779270" algn="l"/>
              </a:tabLst>
            </a:pPr>
            <a:r>
              <a:rPr lang="id-ID" dirty="0">
                <a:effectLst/>
                <a:latin typeface="Cambria" panose="02040503050406030204" pitchFamily="18" charset="0"/>
                <a:ea typeface="Cambria" panose="02040503050406030204" pitchFamily="18" charset="0"/>
                <a:cs typeface="Cambria" panose="02040503050406030204" pitchFamily="18" charset="0"/>
              </a:rPr>
              <a:t>menyusun</a:t>
            </a:r>
            <a:r>
              <a:rPr lang="id-ID" spc="85" dirty="0">
                <a:effectLst/>
                <a:latin typeface="Cambria" panose="02040503050406030204" pitchFamily="18" charset="0"/>
                <a:ea typeface="Cambria" panose="02040503050406030204" pitchFamily="18" charset="0"/>
                <a:cs typeface="Cambria" panose="02040503050406030204" pitchFamily="18" charset="0"/>
              </a:rPr>
              <a:t> </a:t>
            </a:r>
            <a:r>
              <a:rPr lang="id-ID" dirty="0">
                <a:effectLst/>
                <a:latin typeface="Cambria" panose="02040503050406030204" pitchFamily="18" charset="0"/>
                <a:ea typeface="Cambria" panose="02040503050406030204" pitchFamily="18" charset="0"/>
                <a:cs typeface="Cambria" panose="02040503050406030204" pitchFamily="18" charset="0"/>
              </a:rPr>
              <a:t>dan</a:t>
            </a:r>
            <a:r>
              <a:rPr lang="id-ID" spc="85" dirty="0">
                <a:effectLst/>
                <a:latin typeface="Cambria" panose="02040503050406030204" pitchFamily="18" charset="0"/>
                <a:ea typeface="Cambria" panose="02040503050406030204" pitchFamily="18" charset="0"/>
                <a:cs typeface="Cambria" panose="02040503050406030204" pitchFamily="18" charset="0"/>
              </a:rPr>
              <a:t> </a:t>
            </a:r>
            <a:r>
              <a:rPr lang="id-ID" dirty="0">
                <a:effectLst/>
                <a:latin typeface="Cambria" panose="02040503050406030204" pitchFamily="18" charset="0"/>
                <a:ea typeface="Cambria" panose="02040503050406030204" pitchFamily="18" charset="0"/>
                <a:cs typeface="Cambria" panose="02040503050406030204" pitchFamily="18" charset="0"/>
              </a:rPr>
              <a:t>menetapkan</a:t>
            </a:r>
            <a:r>
              <a:rPr lang="id-ID" spc="85" dirty="0">
                <a:effectLst/>
                <a:latin typeface="Cambria" panose="02040503050406030204" pitchFamily="18" charset="0"/>
                <a:ea typeface="Cambria" panose="02040503050406030204" pitchFamily="18" charset="0"/>
                <a:cs typeface="Cambria" panose="02040503050406030204" pitchFamily="18" charset="0"/>
              </a:rPr>
              <a:t> </a:t>
            </a:r>
            <a:r>
              <a:rPr lang="id-ID" dirty="0">
                <a:effectLst/>
                <a:latin typeface="Cambria" panose="02040503050406030204" pitchFamily="18" charset="0"/>
                <a:ea typeface="Cambria" panose="02040503050406030204" pitchFamily="18" charset="0"/>
                <a:cs typeface="Cambria" panose="02040503050406030204" pitchFamily="18" charset="0"/>
              </a:rPr>
              <a:t>standar</a:t>
            </a:r>
            <a:r>
              <a:rPr lang="id-ID" spc="90" dirty="0">
                <a:effectLst/>
                <a:latin typeface="Cambria" panose="02040503050406030204" pitchFamily="18" charset="0"/>
                <a:ea typeface="Cambria" panose="02040503050406030204" pitchFamily="18" charset="0"/>
                <a:cs typeface="Cambria" panose="02040503050406030204" pitchFamily="18" charset="0"/>
              </a:rPr>
              <a:t> </a:t>
            </a:r>
            <a:r>
              <a:rPr lang="id-ID" dirty="0">
                <a:effectLst/>
                <a:latin typeface="Cambria" panose="02040503050406030204" pitchFamily="18" charset="0"/>
                <a:ea typeface="Cambria" panose="02040503050406030204" pitchFamily="18" charset="0"/>
                <a:cs typeface="Cambria" panose="02040503050406030204" pitchFamily="18" charset="0"/>
              </a:rPr>
              <a:t>pelayanan;</a:t>
            </a:r>
          </a:p>
          <a:p>
            <a:pPr marL="342900" marR="212725" lvl="0" indent="-342900" algn="just">
              <a:lnSpc>
                <a:spcPct val="118000"/>
              </a:lnSpc>
              <a:spcBef>
                <a:spcPts val="285"/>
              </a:spcBef>
              <a:buSzPts val="1200"/>
              <a:buFont typeface="Cambria" panose="02040503050406030204" pitchFamily="18" charset="0"/>
              <a:buAutoNum type="alphaLcPeriod"/>
              <a:tabLst>
                <a:tab pos="1778635" algn="l"/>
                <a:tab pos="1779270" algn="l"/>
                <a:tab pos="2804160" algn="l"/>
                <a:tab pos="3963670" algn="l"/>
                <a:tab pos="4431665" algn="l"/>
              </a:tabLst>
            </a:pPr>
            <a:r>
              <a:rPr lang="id-ID" dirty="0">
                <a:effectLst/>
                <a:latin typeface="Cambria" panose="02040503050406030204" pitchFamily="18" charset="0"/>
                <a:ea typeface="Cambria" panose="02040503050406030204" pitchFamily="18" charset="0"/>
                <a:cs typeface="Cambria" panose="02040503050406030204" pitchFamily="18" charset="0"/>
              </a:rPr>
              <a:t>menyusun, menetapkan, dan</a:t>
            </a:r>
            <a:r>
              <a:rPr lang="id-ID" dirty="0">
                <a:latin typeface="Cambria" panose="02040503050406030204" pitchFamily="18" charset="0"/>
                <a:ea typeface="Cambria" panose="02040503050406030204" pitchFamily="18" charset="0"/>
                <a:cs typeface="Cambria" panose="02040503050406030204" pitchFamily="18" charset="0"/>
              </a:rPr>
              <a:t> </a:t>
            </a:r>
            <a:r>
              <a:rPr lang="id-ID" dirty="0">
                <a:effectLst/>
                <a:latin typeface="Cambria" panose="02040503050406030204" pitchFamily="18" charset="0"/>
                <a:ea typeface="Cambria" panose="02040503050406030204" pitchFamily="18" charset="0"/>
                <a:cs typeface="Cambria" panose="02040503050406030204" pitchFamily="18" charset="0"/>
              </a:rPr>
              <a:t>memublikasikan</a:t>
            </a:r>
            <a:r>
              <a:rPr lang="id-ID" spc="-290" dirty="0">
                <a:effectLst/>
                <a:latin typeface="Cambria" panose="02040503050406030204" pitchFamily="18" charset="0"/>
                <a:ea typeface="Cambria" panose="02040503050406030204" pitchFamily="18" charset="0"/>
                <a:cs typeface="Cambria" panose="02040503050406030204" pitchFamily="18" charset="0"/>
              </a:rPr>
              <a:t> </a:t>
            </a:r>
            <a:r>
              <a:rPr lang="id-ID" dirty="0">
                <a:effectLst/>
                <a:latin typeface="Cambria" panose="02040503050406030204" pitchFamily="18" charset="0"/>
                <a:ea typeface="Cambria" panose="02040503050406030204" pitchFamily="18" charset="0"/>
                <a:cs typeface="Cambria" panose="02040503050406030204" pitchFamily="18" charset="0"/>
              </a:rPr>
              <a:t>maklumat</a:t>
            </a:r>
            <a:r>
              <a:rPr lang="id-ID" spc="165" dirty="0">
                <a:effectLst/>
                <a:latin typeface="Cambria" panose="02040503050406030204" pitchFamily="18" charset="0"/>
                <a:ea typeface="Cambria" panose="02040503050406030204" pitchFamily="18" charset="0"/>
                <a:cs typeface="Cambria" panose="02040503050406030204" pitchFamily="18" charset="0"/>
              </a:rPr>
              <a:t> </a:t>
            </a:r>
            <a:r>
              <a:rPr lang="id-ID" dirty="0">
                <a:effectLst/>
                <a:latin typeface="Cambria" panose="02040503050406030204" pitchFamily="18" charset="0"/>
                <a:ea typeface="Cambria" panose="02040503050406030204" pitchFamily="18" charset="0"/>
                <a:cs typeface="Cambria" panose="02040503050406030204" pitchFamily="18" charset="0"/>
              </a:rPr>
              <a:t>pelayanan;</a:t>
            </a:r>
          </a:p>
          <a:p>
            <a:pPr marL="342900" marR="212725" lvl="0" indent="-342900" algn="just">
              <a:spcBef>
                <a:spcPts val="20"/>
              </a:spcBef>
              <a:spcAft>
                <a:spcPts val="0"/>
              </a:spcAft>
              <a:buSzPts val="1200"/>
              <a:buFont typeface="Cambria" panose="02040503050406030204" pitchFamily="18" charset="0"/>
              <a:buAutoNum type="alphaLcPeriod"/>
              <a:tabLst>
                <a:tab pos="1778635" algn="l"/>
                <a:tab pos="1779270" algn="l"/>
              </a:tabLst>
            </a:pPr>
            <a:r>
              <a:rPr lang="id-ID" dirty="0">
                <a:effectLst/>
                <a:latin typeface="Cambria" panose="02040503050406030204" pitchFamily="18" charset="0"/>
                <a:ea typeface="Cambria" panose="02040503050406030204" pitchFamily="18" charset="0"/>
                <a:cs typeface="Cambria" panose="02040503050406030204" pitchFamily="18" charset="0"/>
              </a:rPr>
              <a:t>menempatkan</a:t>
            </a:r>
            <a:r>
              <a:rPr lang="id-ID" spc="20" dirty="0">
                <a:effectLst/>
                <a:latin typeface="Cambria" panose="02040503050406030204" pitchFamily="18" charset="0"/>
                <a:ea typeface="Cambria" panose="02040503050406030204" pitchFamily="18" charset="0"/>
                <a:cs typeface="Cambria" panose="02040503050406030204" pitchFamily="18" charset="0"/>
              </a:rPr>
              <a:t> </a:t>
            </a:r>
            <a:r>
              <a:rPr lang="id-ID" dirty="0">
                <a:effectLst/>
                <a:latin typeface="Cambria" panose="02040503050406030204" pitchFamily="18" charset="0"/>
                <a:ea typeface="Cambria" panose="02040503050406030204" pitchFamily="18" charset="0"/>
                <a:cs typeface="Cambria" panose="02040503050406030204" pitchFamily="18" charset="0"/>
              </a:rPr>
              <a:t>pelaksana</a:t>
            </a:r>
            <a:r>
              <a:rPr lang="id-ID" spc="20" dirty="0">
                <a:effectLst/>
                <a:latin typeface="Cambria" panose="02040503050406030204" pitchFamily="18" charset="0"/>
                <a:ea typeface="Cambria" panose="02040503050406030204" pitchFamily="18" charset="0"/>
                <a:cs typeface="Cambria" panose="02040503050406030204" pitchFamily="18" charset="0"/>
              </a:rPr>
              <a:t> </a:t>
            </a:r>
            <a:r>
              <a:rPr lang="id-ID" dirty="0">
                <a:effectLst/>
                <a:latin typeface="Cambria" panose="02040503050406030204" pitchFamily="18" charset="0"/>
                <a:ea typeface="Cambria" panose="02040503050406030204" pitchFamily="18" charset="0"/>
                <a:cs typeface="Cambria" panose="02040503050406030204" pitchFamily="18" charset="0"/>
              </a:rPr>
              <a:t>yang</a:t>
            </a:r>
            <a:r>
              <a:rPr lang="id-ID" spc="25" dirty="0">
                <a:effectLst/>
                <a:latin typeface="Cambria" panose="02040503050406030204" pitchFamily="18" charset="0"/>
                <a:ea typeface="Cambria" panose="02040503050406030204" pitchFamily="18" charset="0"/>
                <a:cs typeface="Cambria" panose="02040503050406030204" pitchFamily="18" charset="0"/>
              </a:rPr>
              <a:t> </a:t>
            </a:r>
            <a:r>
              <a:rPr lang="id-ID" dirty="0">
                <a:effectLst/>
                <a:latin typeface="Cambria" panose="02040503050406030204" pitchFamily="18" charset="0"/>
                <a:ea typeface="Cambria" panose="02040503050406030204" pitchFamily="18" charset="0"/>
                <a:cs typeface="Cambria" panose="02040503050406030204" pitchFamily="18" charset="0"/>
              </a:rPr>
              <a:t>kompeten;</a:t>
            </a:r>
          </a:p>
          <a:p>
            <a:pPr marL="342900" marR="213995" lvl="0" indent="-342900" algn="just">
              <a:lnSpc>
                <a:spcPct val="120000"/>
              </a:lnSpc>
              <a:spcBef>
                <a:spcPts val="285"/>
              </a:spcBef>
              <a:spcAft>
                <a:spcPts val="0"/>
              </a:spcAft>
              <a:buSzPts val="1200"/>
              <a:buFont typeface="Cambria" panose="02040503050406030204" pitchFamily="18" charset="0"/>
              <a:buAutoNum type="alphaLcPeriod"/>
              <a:tabLst>
                <a:tab pos="1779270" algn="l"/>
              </a:tabLst>
            </a:pPr>
            <a:r>
              <a:rPr lang="id-ID" dirty="0">
                <a:effectLst/>
                <a:latin typeface="Cambria" panose="02040503050406030204" pitchFamily="18" charset="0"/>
                <a:ea typeface="Cambria" panose="02040503050406030204" pitchFamily="18" charset="0"/>
                <a:cs typeface="Cambria" panose="02040503050406030204" pitchFamily="18" charset="0"/>
              </a:rPr>
              <a:t>menyediakan sarana, prasarana, dan/atau fasilitas</a:t>
            </a:r>
            <a:r>
              <a:rPr lang="id-ID" spc="5" dirty="0">
                <a:effectLst/>
                <a:latin typeface="Cambria" panose="02040503050406030204" pitchFamily="18" charset="0"/>
                <a:ea typeface="Cambria" panose="02040503050406030204" pitchFamily="18" charset="0"/>
                <a:cs typeface="Cambria" panose="02040503050406030204" pitchFamily="18" charset="0"/>
              </a:rPr>
              <a:t> </a:t>
            </a:r>
            <a:r>
              <a:rPr lang="id-ID" dirty="0">
                <a:effectLst/>
                <a:latin typeface="Cambria" panose="02040503050406030204" pitchFamily="18" charset="0"/>
                <a:ea typeface="Cambria" panose="02040503050406030204" pitchFamily="18" charset="0"/>
                <a:cs typeface="Cambria" panose="02040503050406030204" pitchFamily="18" charset="0"/>
              </a:rPr>
              <a:t>pelayanan</a:t>
            </a:r>
            <a:r>
              <a:rPr lang="id-ID" spc="305" dirty="0">
                <a:effectLst/>
                <a:latin typeface="Cambria" panose="02040503050406030204" pitchFamily="18" charset="0"/>
                <a:ea typeface="Cambria" panose="02040503050406030204" pitchFamily="18" charset="0"/>
                <a:cs typeface="Cambria" panose="02040503050406030204" pitchFamily="18" charset="0"/>
              </a:rPr>
              <a:t> </a:t>
            </a:r>
            <a:r>
              <a:rPr lang="id-ID" dirty="0">
                <a:effectLst/>
                <a:latin typeface="Cambria" panose="02040503050406030204" pitchFamily="18" charset="0"/>
                <a:ea typeface="Cambria" panose="02040503050406030204" pitchFamily="18" charset="0"/>
                <a:cs typeface="Cambria" panose="02040503050406030204" pitchFamily="18" charset="0"/>
              </a:rPr>
              <a:t>publik</a:t>
            </a:r>
            <a:r>
              <a:rPr lang="id-ID" spc="305" dirty="0">
                <a:effectLst/>
                <a:latin typeface="Cambria" panose="02040503050406030204" pitchFamily="18" charset="0"/>
                <a:ea typeface="Cambria" panose="02040503050406030204" pitchFamily="18" charset="0"/>
                <a:cs typeface="Cambria" panose="02040503050406030204" pitchFamily="18" charset="0"/>
              </a:rPr>
              <a:t> </a:t>
            </a:r>
            <a:r>
              <a:rPr lang="id-ID" dirty="0">
                <a:effectLst/>
                <a:latin typeface="Cambria" panose="02040503050406030204" pitchFamily="18" charset="0"/>
                <a:ea typeface="Cambria" panose="02040503050406030204" pitchFamily="18" charset="0"/>
                <a:cs typeface="Cambria" panose="02040503050406030204" pitchFamily="18" charset="0"/>
              </a:rPr>
              <a:t>yang</a:t>
            </a:r>
            <a:r>
              <a:rPr lang="id-ID" spc="305" dirty="0">
                <a:effectLst/>
                <a:latin typeface="Cambria" panose="02040503050406030204" pitchFamily="18" charset="0"/>
                <a:ea typeface="Cambria" panose="02040503050406030204" pitchFamily="18" charset="0"/>
                <a:cs typeface="Cambria" panose="02040503050406030204" pitchFamily="18" charset="0"/>
              </a:rPr>
              <a:t> </a:t>
            </a:r>
            <a:r>
              <a:rPr lang="id-ID" dirty="0">
                <a:effectLst/>
                <a:latin typeface="Cambria" panose="02040503050406030204" pitchFamily="18" charset="0"/>
                <a:ea typeface="Cambria" panose="02040503050406030204" pitchFamily="18" charset="0"/>
                <a:cs typeface="Cambria" panose="02040503050406030204" pitchFamily="18" charset="0"/>
              </a:rPr>
              <a:t>mendukung</a:t>
            </a:r>
            <a:r>
              <a:rPr lang="id-ID" spc="305" dirty="0">
                <a:effectLst/>
                <a:latin typeface="Cambria" panose="02040503050406030204" pitchFamily="18" charset="0"/>
                <a:ea typeface="Cambria" panose="02040503050406030204" pitchFamily="18" charset="0"/>
                <a:cs typeface="Cambria" panose="02040503050406030204" pitchFamily="18" charset="0"/>
              </a:rPr>
              <a:t> </a:t>
            </a:r>
            <a:r>
              <a:rPr lang="id-ID" dirty="0">
                <a:effectLst/>
                <a:latin typeface="Cambria" panose="02040503050406030204" pitchFamily="18" charset="0"/>
                <a:ea typeface="Cambria" panose="02040503050406030204" pitchFamily="18" charset="0"/>
                <a:cs typeface="Cambria" panose="02040503050406030204" pitchFamily="18" charset="0"/>
              </a:rPr>
              <a:t>terciptanya</a:t>
            </a:r>
            <a:r>
              <a:rPr lang="id-ID" spc="5" dirty="0">
                <a:effectLst/>
                <a:latin typeface="Cambria" panose="02040503050406030204" pitchFamily="18" charset="0"/>
                <a:ea typeface="Cambria" panose="02040503050406030204" pitchFamily="18" charset="0"/>
                <a:cs typeface="Cambria" panose="02040503050406030204" pitchFamily="18" charset="0"/>
              </a:rPr>
              <a:t> </a:t>
            </a:r>
            <a:r>
              <a:rPr lang="id-ID" dirty="0">
                <a:effectLst/>
                <a:latin typeface="Cambria" panose="02040503050406030204" pitchFamily="18" charset="0"/>
                <a:ea typeface="Cambria" panose="02040503050406030204" pitchFamily="18" charset="0"/>
                <a:cs typeface="Cambria" panose="02040503050406030204" pitchFamily="18" charset="0"/>
              </a:rPr>
              <a:t>iklim</a:t>
            </a:r>
            <a:r>
              <a:rPr lang="id-ID" spc="70" dirty="0">
                <a:effectLst/>
                <a:latin typeface="Cambria" panose="02040503050406030204" pitchFamily="18" charset="0"/>
                <a:ea typeface="Cambria" panose="02040503050406030204" pitchFamily="18" charset="0"/>
                <a:cs typeface="Cambria" panose="02040503050406030204" pitchFamily="18" charset="0"/>
              </a:rPr>
              <a:t> </a:t>
            </a:r>
            <a:r>
              <a:rPr lang="id-ID" dirty="0">
                <a:effectLst/>
                <a:latin typeface="Cambria" panose="02040503050406030204" pitchFamily="18" charset="0"/>
                <a:ea typeface="Cambria" panose="02040503050406030204" pitchFamily="18" charset="0"/>
                <a:cs typeface="Cambria" panose="02040503050406030204" pitchFamily="18" charset="0"/>
              </a:rPr>
              <a:t>pelayanan</a:t>
            </a:r>
            <a:r>
              <a:rPr lang="id-ID" spc="70" dirty="0">
                <a:effectLst/>
                <a:latin typeface="Cambria" panose="02040503050406030204" pitchFamily="18" charset="0"/>
                <a:ea typeface="Cambria" panose="02040503050406030204" pitchFamily="18" charset="0"/>
                <a:cs typeface="Cambria" panose="02040503050406030204" pitchFamily="18" charset="0"/>
              </a:rPr>
              <a:t> </a:t>
            </a:r>
            <a:r>
              <a:rPr lang="id-ID" dirty="0">
                <a:effectLst/>
                <a:latin typeface="Cambria" panose="02040503050406030204" pitchFamily="18" charset="0"/>
                <a:ea typeface="Cambria" panose="02040503050406030204" pitchFamily="18" charset="0"/>
                <a:cs typeface="Cambria" panose="02040503050406030204" pitchFamily="18" charset="0"/>
              </a:rPr>
              <a:t>yang</a:t>
            </a:r>
            <a:r>
              <a:rPr lang="id-ID" spc="75" dirty="0">
                <a:effectLst/>
                <a:latin typeface="Cambria" panose="02040503050406030204" pitchFamily="18" charset="0"/>
                <a:ea typeface="Cambria" panose="02040503050406030204" pitchFamily="18" charset="0"/>
                <a:cs typeface="Cambria" panose="02040503050406030204" pitchFamily="18" charset="0"/>
              </a:rPr>
              <a:t> </a:t>
            </a:r>
            <a:r>
              <a:rPr lang="id-ID" dirty="0">
                <a:effectLst/>
                <a:latin typeface="Cambria" panose="02040503050406030204" pitchFamily="18" charset="0"/>
                <a:ea typeface="Cambria" panose="02040503050406030204" pitchFamily="18" charset="0"/>
                <a:cs typeface="Cambria" panose="02040503050406030204" pitchFamily="18" charset="0"/>
              </a:rPr>
              <a:t>memadai;</a:t>
            </a:r>
          </a:p>
          <a:p>
            <a:pPr marL="342900" marR="212725" lvl="0" indent="-342900" algn="just">
              <a:lnSpc>
                <a:spcPct val="120000"/>
              </a:lnSpc>
              <a:spcBef>
                <a:spcPts val="15"/>
              </a:spcBef>
              <a:buSzPts val="1200"/>
              <a:buFont typeface="Cambria" panose="02040503050406030204" pitchFamily="18" charset="0"/>
              <a:buAutoNum type="alphaLcPeriod"/>
              <a:tabLst>
                <a:tab pos="1779270" algn="l"/>
              </a:tabLst>
            </a:pPr>
            <a:r>
              <a:rPr lang="id-ID" dirty="0">
                <a:effectLst/>
                <a:latin typeface="Cambria" panose="02040503050406030204" pitchFamily="18" charset="0"/>
                <a:ea typeface="Cambria" panose="02040503050406030204" pitchFamily="18" charset="0"/>
                <a:cs typeface="Cambria" panose="02040503050406030204" pitchFamily="18" charset="0"/>
              </a:rPr>
              <a:t>memberikan</a:t>
            </a:r>
            <a:r>
              <a:rPr lang="id-ID" spc="305" dirty="0">
                <a:effectLst/>
                <a:latin typeface="Cambria" panose="02040503050406030204" pitchFamily="18" charset="0"/>
                <a:ea typeface="Cambria" panose="02040503050406030204" pitchFamily="18" charset="0"/>
                <a:cs typeface="Cambria" panose="02040503050406030204" pitchFamily="18" charset="0"/>
              </a:rPr>
              <a:t> </a:t>
            </a:r>
            <a:r>
              <a:rPr lang="id-ID" dirty="0">
                <a:effectLst/>
                <a:latin typeface="Cambria" panose="02040503050406030204" pitchFamily="18" charset="0"/>
                <a:ea typeface="Cambria" panose="02040503050406030204" pitchFamily="18" charset="0"/>
                <a:cs typeface="Cambria" panose="02040503050406030204" pitchFamily="18" charset="0"/>
              </a:rPr>
              <a:t>pelayanan</a:t>
            </a:r>
            <a:r>
              <a:rPr lang="id-ID" spc="305" dirty="0">
                <a:effectLst/>
                <a:latin typeface="Cambria" panose="02040503050406030204" pitchFamily="18" charset="0"/>
                <a:ea typeface="Cambria" panose="02040503050406030204" pitchFamily="18" charset="0"/>
                <a:cs typeface="Cambria" panose="02040503050406030204" pitchFamily="18" charset="0"/>
              </a:rPr>
              <a:t> </a:t>
            </a:r>
            <a:r>
              <a:rPr lang="id-ID" dirty="0">
                <a:effectLst/>
                <a:latin typeface="Cambria" panose="02040503050406030204" pitchFamily="18" charset="0"/>
                <a:ea typeface="Cambria" panose="02040503050406030204" pitchFamily="18" charset="0"/>
                <a:cs typeface="Cambria" panose="02040503050406030204" pitchFamily="18" charset="0"/>
              </a:rPr>
              <a:t>yang</a:t>
            </a:r>
            <a:r>
              <a:rPr lang="id-ID" spc="305" dirty="0">
                <a:effectLst/>
                <a:latin typeface="Cambria" panose="02040503050406030204" pitchFamily="18" charset="0"/>
                <a:ea typeface="Cambria" panose="02040503050406030204" pitchFamily="18" charset="0"/>
                <a:cs typeface="Cambria" panose="02040503050406030204" pitchFamily="18" charset="0"/>
              </a:rPr>
              <a:t> </a:t>
            </a:r>
            <a:r>
              <a:rPr lang="id-ID" dirty="0">
                <a:effectLst/>
                <a:latin typeface="Cambria" panose="02040503050406030204" pitchFamily="18" charset="0"/>
                <a:ea typeface="Cambria" panose="02040503050406030204" pitchFamily="18" charset="0"/>
                <a:cs typeface="Cambria" panose="02040503050406030204" pitchFamily="18" charset="0"/>
              </a:rPr>
              <a:t>berkualitas</a:t>
            </a:r>
            <a:r>
              <a:rPr lang="id-ID" spc="305" dirty="0">
                <a:effectLst/>
                <a:latin typeface="Cambria" panose="02040503050406030204" pitchFamily="18" charset="0"/>
                <a:ea typeface="Cambria" panose="02040503050406030204" pitchFamily="18" charset="0"/>
                <a:cs typeface="Cambria" panose="02040503050406030204" pitchFamily="18" charset="0"/>
              </a:rPr>
              <a:t> </a:t>
            </a:r>
            <a:r>
              <a:rPr lang="id-ID" dirty="0">
                <a:effectLst/>
                <a:latin typeface="Cambria" panose="02040503050406030204" pitchFamily="18" charset="0"/>
                <a:ea typeface="Cambria" panose="02040503050406030204" pitchFamily="18" charset="0"/>
                <a:cs typeface="Cambria" panose="02040503050406030204" pitchFamily="18" charset="0"/>
              </a:rPr>
              <a:t>sesuai</a:t>
            </a:r>
            <a:r>
              <a:rPr lang="id-ID" spc="5" dirty="0">
                <a:effectLst/>
                <a:latin typeface="Cambria" panose="02040503050406030204" pitchFamily="18" charset="0"/>
                <a:ea typeface="Cambria" panose="02040503050406030204" pitchFamily="18" charset="0"/>
                <a:cs typeface="Cambria" panose="02040503050406030204" pitchFamily="18" charset="0"/>
              </a:rPr>
              <a:t> </a:t>
            </a:r>
            <a:r>
              <a:rPr lang="id-ID" dirty="0">
                <a:effectLst/>
                <a:latin typeface="Cambria" panose="02040503050406030204" pitchFamily="18" charset="0"/>
                <a:ea typeface="Cambria" panose="02040503050406030204" pitchFamily="18" charset="0"/>
                <a:cs typeface="Cambria" panose="02040503050406030204" pitchFamily="18" charset="0"/>
              </a:rPr>
              <a:t>dengan</a:t>
            </a:r>
            <a:r>
              <a:rPr lang="id-ID" spc="60" dirty="0">
                <a:effectLst/>
                <a:latin typeface="Cambria" panose="02040503050406030204" pitchFamily="18" charset="0"/>
                <a:ea typeface="Cambria" panose="02040503050406030204" pitchFamily="18" charset="0"/>
                <a:cs typeface="Cambria" panose="02040503050406030204" pitchFamily="18" charset="0"/>
              </a:rPr>
              <a:t> </a:t>
            </a:r>
            <a:r>
              <a:rPr lang="id-ID" dirty="0">
                <a:effectLst/>
                <a:latin typeface="Cambria" panose="02040503050406030204" pitchFamily="18" charset="0"/>
                <a:ea typeface="Cambria" panose="02040503050406030204" pitchFamily="18" charset="0"/>
                <a:cs typeface="Cambria" panose="02040503050406030204" pitchFamily="18" charset="0"/>
              </a:rPr>
              <a:t>asas</a:t>
            </a:r>
            <a:r>
              <a:rPr lang="id-ID" spc="60" dirty="0">
                <a:effectLst/>
                <a:latin typeface="Cambria" panose="02040503050406030204" pitchFamily="18" charset="0"/>
                <a:ea typeface="Cambria" panose="02040503050406030204" pitchFamily="18" charset="0"/>
                <a:cs typeface="Cambria" panose="02040503050406030204" pitchFamily="18" charset="0"/>
              </a:rPr>
              <a:t> </a:t>
            </a:r>
            <a:r>
              <a:rPr lang="id-ID" dirty="0">
                <a:effectLst/>
                <a:latin typeface="Cambria" panose="02040503050406030204" pitchFamily="18" charset="0"/>
                <a:ea typeface="Cambria" panose="02040503050406030204" pitchFamily="18" charset="0"/>
                <a:cs typeface="Cambria" panose="02040503050406030204" pitchFamily="18" charset="0"/>
              </a:rPr>
              <a:t>penyelenggaraan</a:t>
            </a:r>
            <a:r>
              <a:rPr lang="id-ID" spc="65" dirty="0">
                <a:effectLst/>
                <a:latin typeface="Cambria" panose="02040503050406030204" pitchFamily="18" charset="0"/>
                <a:ea typeface="Cambria" panose="02040503050406030204" pitchFamily="18" charset="0"/>
                <a:cs typeface="Cambria" panose="02040503050406030204" pitchFamily="18" charset="0"/>
              </a:rPr>
              <a:t> </a:t>
            </a:r>
            <a:r>
              <a:rPr lang="id-ID" dirty="0">
                <a:effectLst/>
                <a:latin typeface="Cambria" panose="02040503050406030204" pitchFamily="18" charset="0"/>
                <a:ea typeface="Cambria" panose="02040503050406030204" pitchFamily="18" charset="0"/>
                <a:cs typeface="Cambria" panose="02040503050406030204" pitchFamily="18" charset="0"/>
              </a:rPr>
              <a:t>pelayanan</a:t>
            </a:r>
            <a:r>
              <a:rPr lang="id-ID" spc="60" dirty="0">
                <a:effectLst/>
                <a:latin typeface="Cambria" panose="02040503050406030204" pitchFamily="18" charset="0"/>
                <a:ea typeface="Cambria" panose="02040503050406030204" pitchFamily="18" charset="0"/>
                <a:cs typeface="Cambria" panose="02040503050406030204" pitchFamily="18" charset="0"/>
              </a:rPr>
              <a:t> </a:t>
            </a:r>
            <a:r>
              <a:rPr lang="id-ID" dirty="0">
                <a:effectLst/>
                <a:latin typeface="Cambria" panose="02040503050406030204" pitchFamily="18" charset="0"/>
                <a:ea typeface="Cambria" panose="02040503050406030204" pitchFamily="18" charset="0"/>
                <a:cs typeface="Cambria" panose="02040503050406030204" pitchFamily="18" charset="0"/>
              </a:rPr>
              <a:t>publik;</a:t>
            </a:r>
          </a:p>
          <a:p>
            <a:pPr marL="342900" marR="212725" lvl="0" indent="-342900">
              <a:lnSpc>
                <a:spcPct val="120000"/>
              </a:lnSpc>
              <a:buSzPts val="1200"/>
              <a:buFont typeface="Cambria" panose="02040503050406030204" pitchFamily="18" charset="0"/>
              <a:buAutoNum type="alphaLcPeriod"/>
              <a:tabLst>
                <a:tab pos="1779270" algn="l"/>
              </a:tabLst>
            </a:pPr>
            <a:r>
              <a:rPr lang="id-ID" dirty="0">
                <a:effectLst/>
                <a:latin typeface="Cambria" panose="02040503050406030204" pitchFamily="18" charset="0"/>
                <a:ea typeface="Cambria" panose="02040503050406030204" pitchFamily="18" charset="0"/>
                <a:cs typeface="Cambria" panose="02040503050406030204" pitchFamily="18" charset="0"/>
              </a:rPr>
              <a:t>melaksanakan </a:t>
            </a:r>
            <a:r>
              <a:rPr lang="id-ID" spc="5" dirty="0">
                <a:effectLst/>
                <a:latin typeface="Cambria" panose="02040503050406030204" pitchFamily="18" charset="0"/>
                <a:ea typeface="Cambria" panose="02040503050406030204" pitchFamily="18" charset="0"/>
                <a:cs typeface="Cambria" panose="02040503050406030204" pitchFamily="18" charset="0"/>
              </a:rPr>
              <a:t> </a:t>
            </a:r>
            <a:r>
              <a:rPr lang="id-ID" dirty="0">
                <a:effectLst/>
                <a:latin typeface="Cambria" panose="02040503050406030204" pitchFamily="18" charset="0"/>
                <a:ea typeface="Cambria" panose="02040503050406030204" pitchFamily="18" charset="0"/>
                <a:cs typeface="Cambria" panose="02040503050406030204" pitchFamily="18" charset="0"/>
              </a:rPr>
              <a:t>pelayanan</a:t>
            </a:r>
            <a:r>
              <a:rPr lang="id-ID" spc="305" dirty="0">
                <a:effectLst/>
                <a:latin typeface="Cambria" panose="02040503050406030204" pitchFamily="18" charset="0"/>
                <a:ea typeface="Cambria" panose="02040503050406030204" pitchFamily="18" charset="0"/>
                <a:cs typeface="Cambria" panose="02040503050406030204" pitchFamily="18" charset="0"/>
              </a:rPr>
              <a:t> </a:t>
            </a:r>
            <a:r>
              <a:rPr lang="id-ID" dirty="0">
                <a:effectLst/>
                <a:latin typeface="Cambria" panose="02040503050406030204" pitchFamily="18" charset="0"/>
                <a:ea typeface="Cambria" panose="02040503050406030204" pitchFamily="18" charset="0"/>
                <a:cs typeface="Cambria" panose="02040503050406030204" pitchFamily="18" charset="0"/>
              </a:rPr>
              <a:t>sesuai</a:t>
            </a:r>
            <a:r>
              <a:rPr lang="id-ID" spc="305" dirty="0">
                <a:effectLst/>
                <a:latin typeface="Cambria" panose="02040503050406030204" pitchFamily="18" charset="0"/>
                <a:ea typeface="Cambria" panose="02040503050406030204" pitchFamily="18" charset="0"/>
                <a:cs typeface="Cambria" panose="02040503050406030204" pitchFamily="18" charset="0"/>
              </a:rPr>
              <a:t> </a:t>
            </a:r>
            <a:r>
              <a:rPr lang="id-ID" dirty="0">
                <a:effectLst/>
                <a:latin typeface="Cambria" panose="02040503050406030204" pitchFamily="18" charset="0"/>
                <a:ea typeface="Cambria" panose="02040503050406030204" pitchFamily="18" charset="0"/>
                <a:cs typeface="Cambria" panose="02040503050406030204" pitchFamily="18" charset="0"/>
              </a:rPr>
              <a:t>dengan</a:t>
            </a:r>
            <a:r>
              <a:rPr lang="id-ID" spc="305" dirty="0">
                <a:effectLst/>
                <a:latin typeface="Cambria" panose="02040503050406030204" pitchFamily="18" charset="0"/>
                <a:ea typeface="Cambria" panose="02040503050406030204" pitchFamily="18" charset="0"/>
                <a:cs typeface="Cambria" panose="02040503050406030204" pitchFamily="18" charset="0"/>
              </a:rPr>
              <a:t> </a:t>
            </a:r>
            <a:r>
              <a:rPr lang="id-ID" dirty="0">
                <a:effectLst/>
                <a:latin typeface="Cambria" panose="02040503050406030204" pitchFamily="18" charset="0"/>
                <a:ea typeface="Cambria" panose="02040503050406030204" pitchFamily="18" charset="0"/>
                <a:cs typeface="Cambria" panose="02040503050406030204" pitchFamily="18" charset="0"/>
              </a:rPr>
              <a:t>standar</a:t>
            </a:r>
            <a:r>
              <a:rPr lang="id-ID" spc="-295" dirty="0">
                <a:effectLst/>
                <a:latin typeface="Cambria" panose="02040503050406030204" pitchFamily="18" charset="0"/>
                <a:ea typeface="Cambria" panose="02040503050406030204" pitchFamily="18" charset="0"/>
                <a:cs typeface="Cambria" panose="02040503050406030204" pitchFamily="18" charset="0"/>
              </a:rPr>
              <a:t> </a:t>
            </a:r>
            <a:r>
              <a:rPr lang="id-ID" dirty="0">
                <a:effectLst/>
                <a:latin typeface="Cambria" panose="02040503050406030204" pitchFamily="18" charset="0"/>
                <a:ea typeface="Cambria" panose="02040503050406030204" pitchFamily="18" charset="0"/>
                <a:cs typeface="Cambria" panose="02040503050406030204" pitchFamily="18" charset="0"/>
              </a:rPr>
              <a:t>pelayanan;</a:t>
            </a:r>
          </a:p>
          <a:p>
            <a:pPr marL="342900" marR="212725" lvl="0" indent="-342900">
              <a:lnSpc>
                <a:spcPct val="120000"/>
              </a:lnSpc>
              <a:buSzPts val="1200"/>
              <a:buFont typeface="Cambria" panose="02040503050406030204" pitchFamily="18" charset="0"/>
              <a:buAutoNum type="alphaLcPeriod"/>
              <a:tabLst>
                <a:tab pos="1779270" algn="l"/>
              </a:tabLst>
            </a:pPr>
            <a:r>
              <a:rPr lang="id-ID" dirty="0">
                <a:effectLst/>
                <a:latin typeface="Cambria" panose="02040503050406030204" pitchFamily="18" charset="0"/>
                <a:ea typeface="Cambria" panose="02040503050406030204" pitchFamily="18" charset="0"/>
                <a:cs typeface="Cambria" panose="02040503050406030204" pitchFamily="18" charset="0"/>
              </a:rPr>
              <a:t>berpartisipasi</a:t>
            </a:r>
            <a:r>
              <a:rPr lang="id-ID" spc="5" dirty="0">
                <a:effectLst/>
                <a:latin typeface="Cambria" panose="02040503050406030204" pitchFamily="18" charset="0"/>
                <a:ea typeface="Cambria" panose="02040503050406030204" pitchFamily="18" charset="0"/>
                <a:cs typeface="Cambria" panose="02040503050406030204" pitchFamily="18" charset="0"/>
              </a:rPr>
              <a:t> </a:t>
            </a:r>
            <a:r>
              <a:rPr lang="id-ID" dirty="0">
                <a:effectLst/>
                <a:latin typeface="Cambria" panose="02040503050406030204" pitchFamily="18" charset="0"/>
                <a:ea typeface="Cambria" panose="02040503050406030204" pitchFamily="18" charset="0"/>
                <a:cs typeface="Cambria" panose="02040503050406030204" pitchFamily="18" charset="0"/>
              </a:rPr>
              <a:t>aktif</a:t>
            </a:r>
            <a:r>
              <a:rPr lang="id-ID" spc="5" dirty="0">
                <a:effectLst/>
                <a:latin typeface="Cambria" panose="02040503050406030204" pitchFamily="18" charset="0"/>
                <a:ea typeface="Cambria" panose="02040503050406030204" pitchFamily="18" charset="0"/>
                <a:cs typeface="Cambria" panose="02040503050406030204" pitchFamily="18" charset="0"/>
              </a:rPr>
              <a:t> </a:t>
            </a:r>
            <a:r>
              <a:rPr lang="id-ID" dirty="0">
                <a:effectLst/>
                <a:latin typeface="Cambria" panose="02040503050406030204" pitchFamily="18" charset="0"/>
                <a:ea typeface="Cambria" panose="02040503050406030204" pitchFamily="18" charset="0"/>
                <a:cs typeface="Cambria" panose="02040503050406030204" pitchFamily="18" charset="0"/>
              </a:rPr>
              <a:t>dan</a:t>
            </a:r>
            <a:r>
              <a:rPr lang="id-ID" spc="5" dirty="0">
                <a:effectLst/>
                <a:latin typeface="Cambria" panose="02040503050406030204" pitchFamily="18" charset="0"/>
                <a:ea typeface="Cambria" panose="02040503050406030204" pitchFamily="18" charset="0"/>
                <a:cs typeface="Cambria" panose="02040503050406030204" pitchFamily="18" charset="0"/>
              </a:rPr>
              <a:t> </a:t>
            </a:r>
            <a:r>
              <a:rPr lang="id-ID" dirty="0">
                <a:effectLst/>
                <a:latin typeface="Cambria" panose="02040503050406030204" pitchFamily="18" charset="0"/>
                <a:ea typeface="Cambria" panose="02040503050406030204" pitchFamily="18" charset="0"/>
                <a:cs typeface="Cambria" panose="02040503050406030204" pitchFamily="18" charset="0"/>
              </a:rPr>
              <a:t>mematuhi</a:t>
            </a:r>
            <a:r>
              <a:rPr lang="id-ID" spc="5" dirty="0">
                <a:effectLst/>
                <a:latin typeface="Cambria" panose="02040503050406030204" pitchFamily="18" charset="0"/>
                <a:ea typeface="Cambria" panose="02040503050406030204" pitchFamily="18" charset="0"/>
                <a:cs typeface="Cambria" panose="02040503050406030204" pitchFamily="18" charset="0"/>
              </a:rPr>
              <a:t> </a:t>
            </a:r>
            <a:r>
              <a:rPr lang="id-ID" dirty="0">
                <a:effectLst/>
                <a:latin typeface="Cambria" panose="02040503050406030204" pitchFamily="18" charset="0"/>
                <a:ea typeface="Cambria" panose="02040503050406030204" pitchFamily="18" charset="0"/>
                <a:cs typeface="Cambria" panose="02040503050406030204" pitchFamily="18" charset="0"/>
              </a:rPr>
              <a:t>peraturan</a:t>
            </a:r>
            <a:r>
              <a:rPr lang="id-ID" spc="5" dirty="0">
                <a:effectLst/>
                <a:latin typeface="Cambria" panose="02040503050406030204" pitchFamily="18" charset="0"/>
                <a:ea typeface="Cambria" panose="02040503050406030204" pitchFamily="18" charset="0"/>
                <a:cs typeface="Cambria" panose="02040503050406030204" pitchFamily="18" charset="0"/>
              </a:rPr>
              <a:t> </a:t>
            </a:r>
            <a:r>
              <a:rPr lang="id-ID" dirty="0">
                <a:effectLst/>
                <a:latin typeface="Cambria" panose="02040503050406030204" pitchFamily="18" charset="0"/>
                <a:ea typeface="Cambria" panose="02040503050406030204" pitchFamily="18" charset="0"/>
                <a:cs typeface="Cambria" panose="02040503050406030204" pitchFamily="18" charset="0"/>
              </a:rPr>
              <a:t>perundang-undangan</a:t>
            </a:r>
            <a:r>
              <a:rPr lang="id-ID" spc="5" dirty="0">
                <a:effectLst/>
                <a:latin typeface="Cambria" panose="02040503050406030204" pitchFamily="18" charset="0"/>
                <a:ea typeface="Cambria" panose="02040503050406030204" pitchFamily="18" charset="0"/>
                <a:cs typeface="Cambria" panose="02040503050406030204" pitchFamily="18" charset="0"/>
              </a:rPr>
              <a:t> </a:t>
            </a:r>
            <a:r>
              <a:rPr lang="id-ID" dirty="0">
                <a:effectLst/>
                <a:latin typeface="Cambria" panose="02040503050406030204" pitchFamily="18" charset="0"/>
                <a:ea typeface="Cambria" panose="02040503050406030204" pitchFamily="18" charset="0"/>
                <a:cs typeface="Cambria" panose="02040503050406030204" pitchFamily="18" charset="0"/>
              </a:rPr>
              <a:t>yang</a:t>
            </a:r>
            <a:r>
              <a:rPr lang="id-ID" spc="5" dirty="0">
                <a:effectLst/>
                <a:latin typeface="Cambria" panose="02040503050406030204" pitchFamily="18" charset="0"/>
                <a:ea typeface="Cambria" panose="02040503050406030204" pitchFamily="18" charset="0"/>
                <a:cs typeface="Cambria" panose="02040503050406030204" pitchFamily="18" charset="0"/>
              </a:rPr>
              <a:t> </a:t>
            </a:r>
            <a:r>
              <a:rPr lang="id-ID" dirty="0">
                <a:effectLst/>
                <a:latin typeface="Cambria" panose="02040503050406030204" pitchFamily="18" charset="0"/>
                <a:ea typeface="Cambria" panose="02040503050406030204" pitchFamily="18" charset="0"/>
                <a:cs typeface="Cambria" panose="02040503050406030204" pitchFamily="18" charset="0"/>
              </a:rPr>
              <a:t>terkait</a:t>
            </a:r>
            <a:r>
              <a:rPr lang="id-ID" spc="5" dirty="0">
                <a:effectLst/>
                <a:latin typeface="Cambria" panose="02040503050406030204" pitchFamily="18" charset="0"/>
                <a:ea typeface="Cambria" panose="02040503050406030204" pitchFamily="18" charset="0"/>
                <a:cs typeface="Cambria" panose="02040503050406030204" pitchFamily="18" charset="0"/>
              </a:rPr>
              <a:t> </a:t>
            </a:r>
            <a:r>
              <a:rPr lang="id-ID" dirty="0">
                <a:effectLst/>
                <a:latin typeface="Cambria" panose="02040503050406030204" pitchFamily="18" charset="0"/>
                <a:ea typeface="Cambria" panose="02040503050406030204" pitchFamily="18" charset="0"/>
                <a:cs typeface="Cambria" panose="02040503050406030204" pitchFamily="18" charset="0"/>
              </a:rPr>
              <a:t>dengan</a:t>
            </a:r>
            <a:r>
              <a:rPr lang="id-ID" spc="5" dirty="0">
                <a:effectLst/>
                <a:latin typeface="Cambria" panose="02040503050406030204" pitchFamily="18" charset="0"/>
                <a:ea typeface="Cambria" panose="02040503050406030204" pitchFamily="18" charset="0"/>
                <a:cs typeface="Cambria" panose="02040503050406030204" pitchFamily="18" charset="0"/>
              </a:rPr>
              <a:t> </a:t>
            </a:r>
            <a:r>
              <a:rPr lang="id-ID" dirty="0">
                <a:effectLst/>
                <a:latin typeface="Cambria" panose="02040503050406030204" pitchFamily="18" charset="0"/>
                <a:ea typeface="Cambria" panose="02040503050406030204" pitchFamily="18" charset="0"/>
                <a:cs typeface="Cambria" panose="02040503050406030204" pitchFamily="18" charset="0"/>
              </a:rPr>
              <a:t>penyelenggaraan</a:t>
            </a:r>
            <a:r>
              <a:rPr lang="id-ID" spc="70" dirty="0">
                <a:effectLst/>
                <a:latin typeface="Cambria" panose="02040503050406030204" pitchFamily="18" charset="0"/>
                <a:ea typeface="Cambria" panose="02040503050406030204" pitchFamily="18" charset="0"/>
                <a:cs typeface="Cambria" panose="02040503050406030204" pitchFamily="18" charset="0"/>
              </a:rPr>
              <a:t> </a:t>
            </a:r>
            <a:r>
              <a:rPr lang="id-ID" dirty="0">
                <a:effectLst/>
                <a:latin typeface="Cambria" panose="02040503050406030204" pitchFamily="18" charset="0"/>
                <a:ea typeface="Cambria" panose="02040503050406030204" pitchFamily="18" charset="0"/>
                <a:cs typeface="Cambria" panose="02040503050406030204" pitchFamily="18" charset="0"/>
              </a:rPr>
              <a:t>pelayanan</a:t>
            </a:r>
            <a:r>
              <a:rPr lang="id-ID" spc="70" dirty="0">
                <a:effectLst/>
                <a:latin typeface="Cambria" panose="02040503050406030204" pitchFamily="18" charset="0"/>
                <a:ea typeface="Cambria" panose="02040503050406030204" pitchFamily="18" charset="0"/>
                <a:cs typeface="Cambria" panose="02040503050406030204" pitchFamily="18" charset="0"/>
              </a:rPr>
              <a:t> </a:t>
            </a:r>
            <a:r>
              <a:rPr lang="id-ID" dirty="0">
                <a:effectLst/>
                <a:latin typeface="Cambria" panose="02040503050406030204" pitchFamily="18" charset="0"/>
                <a:ea typeface="Cambria" panose="02040503050406030204" pitchFamily="18" charset="0"/>
                <a:cs typeface="Cambria" panose="02040503050406030204" pitchFamily="18" charset="0"/>
              </a:rPr>
              <a:t>publik;</a:t>
            </a:r>
          </a:p>
          <a:p>
            <a:pPr marL="342900" marR="212725" lvl="0" indent="-342900">
              <a:lnSpc>
                <a:spcPct val="120000"/>
              </a:lnSpc>
              <a:buSzPts val="1200"/>
              <a:buFont typeface="Cambria" panose="02040503050406030204" pitchFamily="18" charset="0"/>
              <a:buAutoNum type="alphaLcPeriod"/>
              <a:tabLst>
                <a:tab pos="1779270" algn="l"/>
              </a:tabLst>
            </a:pPr>
            <a:endParaRPr lang="id-ID" dirty="0">
              <a:effectLst/>
              <a:latin typeface="Cambria" panose="02040503050406030204" pitchFamily="18" charset="0"/>
              <a:ea typeface="Cambria" panose="02040503050406030204" pitchFamily="18" charset="0"/>
              <a:cs typeface="Cambria" panose="02040503050406030204" pitchFamily="18" charset="0"/>
            </a:endParaRPr>
          </a:p>
          <a:p>
            <a:pPr marL="342900" marR="212725" lvl="0" indent="-342900" algn="just">
              <a:lnSpc>
                <a:spcPct val="120000"/>
              </a:lnSpc>
              <a:spcBef>
                <a:spcPts val="15"/>
              </a:spcBef>
              <a:buSzPts val="1200"/>
              <a:buFont typeface="Cambria" panose="02040503050406030204" pitchFamily="18" charset="0"/>
              <a:buAutoNum type="alphaLcPeriod"/>
              <a:tabLst>
                <a:tab pos="1779270" algn="l"/>
              </a:tabLst>
            </a:pPr>
            <a:endParaRPr lang="id-ID" dirty="0">
              <a:effectLst/>
              <a:latin typeface="Cambria" panose="02040503050406030204" pitchFamily="18" charset="0"/>
              <a:ea typeface="Cambria" panose="02040503050406030204" pitchFamily="18" charset="0"/>
              <a:cs typeface="Cambria" panose="02040503050406030204" pitchFamily="18" charset="0"/>
            </a:endParaRPr>
          </a:p>
          <a:p>
            <a:pPr marL="0" indent="0" algn="just">
              <a:buNone/>
            </a:pPr>
            <a:endParaRPr lang="id-ID" sz="3200" dirty="0"/>
          </a:p>
        </p:txBody>
      </p:sp>
    </p:spTree>
    <p:extLst>
      <p:ext uri="{BB962C8B-B14F-4D97-AF65-F5344CB8AC3E}">
        <p14:creationId xmlns:p14="http://schemas.microsoft.com/office/powerpoint/2010/main" val="392830664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809245E9-ADC8-4E8B-B593-754451067490}"/>
              </a:ext>
            </a:extLst>
          </p:cNvPr>
          <p:cNvSpPr>
            <a:spLocks noGrp="1"/>
          </p:cNvSpPr>
          <p:nvPr>
            <p:ph idx="1"/>
          </p:nvPr>
        </p:nvSpPr>
        <p:spPr>
          <a:xfrm>
            <a:off x="838200" y="1880659"/>
            <a:ext cx="10515600" cy="4351338"/>
          </a:xfrm>
        </p:spPr>
        <p:txBody>
          <a:bodyPr>
            <a:noAutofit/>
          </a:bodyPr>
          <a:lstStyle/>
          <a:p>
            <a:pPr marL="342900" marR="213995" lvl="0" indent="-342900" algn="just">
              <a:lnSpc>
                <a:spcPct val="120000"/>
              </a:lnSpc>
              <a:spcBef>
                <a:spcPts val="810"/>
              </a:spcBef>
              <a:spcAft>
                <a:spcPts val="0"/>
              </a:spcAft>
              <a:buSzPts val="1200"/>
              <a:buFont typeface="Cambria" panose="02040503050406030204" pitchFamily="18" charset="0"/>
              <a:buAutoNum type="alphaLcPeriod" startAt="8"/>
              <a:tabLst>
                <a:tab pos="1779270" algn="l"/>
                <a:tab pos="3078480" algn="l"/>
                <a:tab pos="5006340" algn="l"/>
              </a:tabLst>
            </a:pPr>
            <a:r>
              <a:rPr lang="id-ID" dirty="0">
                <a:latin typeface="Cambria" panose="02040503050406030204" pitchFamily="18" charset="0"/>
                <a:ea typeface="Cambria" panose="02040503050406030204" pitchFamily="18" charset="0"/>
                <a:cs typeface="Cambria" panose="02040503050406030204" pitchFamily="18" charset="0"/>
              </a:rPr>
              <a:t>m</a:t>
            </a:r>
            <a:r>
              <a:rPr lang="id-ID" dirty="0">
                <a:effectLst/>
                <a:latin typeface="Cambria" panose="02040503050406030204" pitchFamily="18" charset="0"/>
                <a:ea typeface="Cambria" panose="02040503050406030204" pitchFamily="18" charset="0"/>
                <a:cs typeface="Cambria" panose="02040503050406030204" pitchFamily="18" charset="0"/>
              </a:rPr>
              <a:t>emberikan pertanggungjawaban terhadap</a:t>
            </a:r>
            <a:r>
              <a:rPr lang="id-ID" spc="-280" dirty="0">
                <a:effectLst/>
                <a:latin typeface="Cambria" panose="02040503050406030204" pitchFamily="18" charset="0"/>
                <a:ea typeface="Cambria" panose="02040503050406030204" pitchFamily="18" charset="0"/>
                <a:cs typeface="Cambria" panose="02040503050406030204" pitchFamily="18" charset="0"/>
              </a:rPr>
              <a:t> </a:t>
            </a:r>
            <a:r>
              <a:rPr lang="id-ID" dirty="0">
                <a:effectLst/>
                <a:latin typeface="Cambria" panose="02040503050406030204" pitchFamily="18" charset="0"/>
                <a:ea typeface="Cambria" panose="02040503050406030204" pitchFamily="18" charset="0"/>
                <a:cs typeface="Cambria" panose="02040503050406030204" pitchFamily="18" charset="0"/>
              </a:rPr>
              <a:t>pelayanan</a:t>
            </a:r>
            <a:r>
              <a:rPr lang="id-ID" spc="70" dirty="0">
                <a:effectLst/>
                <a:latin typeface="Cambria" panose="02040503050406030204" pitchFamily="18" charset="0"/>
                <a:ea typeface="Cambria" panose="02040503050406030204" pitchFamily="18" charset="0"/>
                <a:cs typeface="Cambria" panose="02040503050406030204" pitchFamily="18" charset="0"/>
              </a:rPr>
              <a:t> </a:t>
            </a:r>
            <a:r>
              <a:rPr lang="id-ID" dirty="0">
                <a:effectLst/>
                <a:latin typeface="Cambria" panose="02040503050406030204" pitchFamily="18" charset="0"/>
                <a:ea typeface="Cambria" panose="02040503050406030204" pitchFamily="18" charset="0"/>
                <a:cs typeface="Cambria" panose="02040503050406030204" pitchFamily="18" charset="0"/>
              </a:rPr>
              <a:t>yang</a:t>
            </a:r>
            <a:r>
              <a:rPr lang="id-ID" spc="75" dirty="0">
                <a:effectLst/>
                <a:latin typeface="Cambria" panose="02040503050406030204" pitchFamily="18" charset="0"/>
                <a:ea typeface="Cambria" panose="02040503050406030204" pitchFamily="18" charset="0"/>
                <a:cs typeface="Cambria" panose="02040503050406030204" pitchFamily="18" charset="0"/>
              </a:rPr>
              <a:t> </a:t>
            </a:r>
            <a:r>
              <a:rPr lang="id-ID" dirty="0">
                <a:effectLst/>
                <a:latin typeface="Cambria" panose="02040503050406030204" pitchFamily="18" charset="0"/>
                <a:ea typeface="Cambria" panose="02040503050406030204" pitchFamily="18" charset="0"/>
                <a:cs typeface="Cambria" panose="02040503050406030204" pitchFamily="18" charset="0"/>
              </a:rPr>
              <a:t>diselenggarakan;</a:t>
            </a:r>
          </a:p>
          <a:p>
            <a:pPr marL="342900" marR="213995" lvl="0" indent="-342900" algn="just">
              <a:lnSpc>
                <a:spcPct val="120000"/>
              </a:lnSpc>
              <a:spcBef>
                <a:spcPts val="10"/>
              </a:spcBef>
              <a:spcAft>
                <a:spcPts val="0"/>
              </a:spcAft>
              <a:buSzPts val="1200"/>
              <a:buFont typeface="Cambria" panose="02040503050406030204" pitchFamily="18" charset="0"/>
              <a:buAutoNum type="alphaLcPeriod" startAt="8"/>
              <a:tabLst>
                <a:tab pos="1779270" algn="l"/>
              </a:tabLst>
            </a:pPr>
            <a:r>
              <a:rPr lang="id-ID" dirty="0">
                <a:effectLst/>
                <a:latin typeface="Cambria" panose="02040503050406030204" pitchFamily="18" charset="0"/>
                <a:ea typeface="Cambria" panose="02040503050406030204" pitchFamily="18" charset="0"/>
                <a:cs typeface="Cambria" panose="02040503050406030204" pitchFamily="18" charset="0"/>
              </a:rPr>
              <a:t>membantu masyarakat dalam memahami hak dan</a:t>
            </a:r>
            <a:r>
              <a:rPr lang="id-ID" spc="5" dirty="0">
                <a:effectLst/>
                <a:latin typeface="Cambria" panose="02040503050406030204" pitchFamily="18" charset="0"/>
                <a:ea typeface="Cambria" panose="02040503050406030204" pitchFamily="18" charset="0"/>
                <a:cs typeface="Cambria" panose="02040503050406030204" pitchFamily="18" charset="0"/>
              </a:rPr>
              <a:t> </a:t>
            </a:r>
            <a:r>
              <a:rPr lang="id-ID" dirty="0">
                <a:effectLst/>
                <a:latin typeface="Cambria" panose="02040503050406030204" pitchFamily="18" charset="0"/>
                <a:ea typeface="Cambria" panose="02040503050406030204" pitchFamily="18" charset="0"/>
                <a:cs typeface="Cambria" panose="02040503050406030204" pitchFamily="18" charset="0"/>
              </a:rPr>
              <a:t>tanggung</a:t>
            </a:r>
            <a:r>
              <a:rPr lang="id-ID" spc="75" dirty="0">
                <a:effectLst/>
                <a:latin typeface="Cambria" panose="02040503050406030204" pitchFamily="18" charset="0"/>
                <a:ea typeface="Cambria" panose="02040503050406030204" pitchFamily="18" charset="0"/>
                <a:cs typeface="Cambria" panose="02040503050406030204" pitchFamily="18" charset="0"/>
              </a:rPr>
              <a:t> </a:t>
            </a:r>
            <a:r>
              <a:rPr lang="id-ID" dirty="0">
                <a:effectLst/>
                <a:latin typeface="Cambria" panose="02040503050406030204" pitchFamily="18" charset="0"/>
                <a:ea typeface="Cambria" panose="02040503050406030204" pitchFamily="18" charset="0"/>
                <a:cs typeface="Cambria" panose="02040503050406030204" pitchFamily="18" charset="0"/>
              </a:rPr>
              <a:t>jawabnya;</a:t>
            </a:r>
          </a:p>
          <a:p>
            <a:pPr marL="342900" marR="212725" lvl="0" indent="-342900" algn="just">
              <a:lnSpc>
                <a:spcPct val="118000"/>
              </a:lnSpc>
              <a:spcBef>
                <a:spcPts val="10"/>
              </a:spcBef>
              <a:buSzPts val="1200"/>
              <a:buFont typeface="+mj-lt"/>
              <a:buAutoNum type="alphaLcPeriod" startAt="10"/>
              <a:tabLst>
                <a:tab pos="1779270" algn="l"/>
              </a:tabLst>
            </a:pPr>
            <a:r>
              <a:rPr lang="id-ID" dirty="0">
                <a:effectLst/>
                <a:latin typeface="Cambria" panose="02040503050406030204" pitchFamily="18" charset="0"/>
                <a:ea typeface="Cambria" panose="02040503050406030204" pitchFamily="18" charset="0"/>
                <a:cs typeface="Cambria" panose="02040503050406030204" pitchFamily="18" charset="0"/>
              </a:rPr>
              <a:t>bertanggung</a:t>
            </a:r>
            <a:r>
              <a:rPr lang="id-ID" spc="5" dirty="0">
                <a:effectLst/>
                <a:latin typeface="Cambria" panose="02040503050406030204" pitchFamily="18" charset="0"/>
                <a:ea typeface="Cambria" panose="02040503050406030204" pitchFamily="18" charset="0"/>
                <a:cs typeface="Cambria" panose="02040503050406030204" pitchFamily="18" charset="0"/>
              </a:rPr>
              <a:t> </a:t>
            </a:r>
            <a:r>
              <a:rPr lang="id-ID" dirty="0">
                <a:effectLst/>
                <a:latin typeface="Cambria" panose="02040503050406030204" pitchFamily="18" charset="0"/>
                <a:ea typeface="Cambria" panose="02040503050406030204" pitchFamily="18" charset="0"/>
                <a:cs typeface="Cambria" panose="02040503050406030204" pitchFamily="18" charset="0"/>
              </a:rPr>
              <a:t>jawab</a:t>
            </a:r>
            <a:r>
              <a:rPr lang="id-ID" spc="5" dirty="0">
                <a:effectLst/>
                <a:latin typeface="Cambria" panose="02040503050406030204" pitchFamily="18" charset="0"/>
                <a:ea typeface="Cambria" panose="02040503050406030204" pitchFamily="18" charset="0"/>
                <a:cs typeface="Cambria" panose="02040503050406030204" pitchFamily="18" charset="0"/>
              </a:rPr>
              <a:t> </a:t>
            </a:r>
            <a:r>
              <a:rPr lang="id-ID" dirty="0">
                <a:effectLst/>
                <a:latin typeface="Cambria" panose="02040503050406030204" pitchFamily="18" charset="0"/>
                <a:ea typeface="Cambria" panose="02040503050406030204" pitchFamily="18" charset="0"/>
                <a:cs typeface="Cambria" panose="02040503050406030204" pitchFamily="18" charset="0"/>
              </a:rPr>
              <a:t>dalam</a:t>
            </a:r>
            <a:r>
              <a:rPr lang="id-ID" spc="5" dirty="0">
                <a:effectLst/>
                <a:latin typeface="Cambria" panose="02040503050406030204" pitchFamily="18" charset="0"/>
                <a:ea typeface="Cambria" panose="02040503050406030204" pitchFamily="18" charset="0"/>
                <a:cs typeface="Cambria" panose="02040503050406030204" pitchFamily="18" charset="0"/>
              </a:rPr>
              <a:t> </a:t>
            </a:r>
            <a:r>
              <a:rPr lang="id-ID" dirty="0">
                <a:effectLst/>
                <a:latin typeface="Cambria" panose="02040503050406030204" pitchFamily="18" charset="0"/>
                <a:ea typeface="Cambria" panose="02040503050406030204" pitchFamily="18" charset="0"/>
                <a:cs typeface="Cambria" panose="02040503050406030204" pitchFamily="18" charset="0"/>
              </a:rPr>
              <a:t>pengelolaan</a:t>
            </a:r>
            <a:r>
              <a:rPr lang="id-ID" spc="5" dirty="0">
                <a:effectLst/>
                <a:latin typeface="Cambria" panose="02040503050406030204" pitchFamily="18" charset="0"/>
                <a:ea typeface="Cambria" panose="02040503050406030204" pitchFamily="18" charset="0"/>
                <a:cs typeface="Cambria" panose="02040503050406030204" pitchFamily="18" charset="0"/>
              </a:rPr>
              <a:t> </a:t>
            </a:r>
            <a:r>
              <a:rPr lang="id-ID" dirty="0">
                <a:effectLst/>
                <a:latin typeface="Cambria" panose="02040503050406030204" pitchFamily="18" charset="0"/>
                <a:ea typeface="Cambria" panose="02040503050406030204" pitchFamily="18" charset="0"/>
                <a:cs typeface="Cambria" panose="02040503050406030204" pitchFamily="18" charset="0"/>
              </a:rPr>
              <a:t>organisasi</a:t>
            </a:r>
            <a:r>
              <a:rPr lang="id-ID" spc="5" dirty="0">
                <a:effectLst/>
                <a:latin typeface="Cambria" panose="02040503050406030204" pitchFamily="18" charset="0"/>
                <a:ea typeface="Cambria" panose="02040503050406030204" pitchFamily="18" charset="0"/>
                <a:cs typeface="Cambria" panose="02040503050406030204" pitchFamily="18" charset="0"/>
              </a:rPr>
              <a:t> </a:t>
            </a:r>
            <a:r>
              <a:rPr lang="id-ID" dirty="0">
                <a:effectLst/>
                <a:latin typeface="Cambria" panose="02040503050406030204" pitchFamily="18" charset="0"/>
                <a:ea typeface="Cambria" panose="02040503050406030204" pitchFamily="18" charset="0"/>
                <a:cs typeface="Cambria" panose="02040503050406030204" pitchFamily="18" charset="0"/>
              </a:rPr>
              <a:t>penyelenggara</a:t>
            </a:r>
            <a:r>
              <a:rPr lang="id-ID" spc="70" dirty="0">
                <a:effectLst/>
                <a:latin typeface="Cambria" panose="02040503050406030204" pitchFamily="18" charset="0"/>
                <a:ea typeface="Cambria" panose="02040503050406030204" pitchFamily="18" charset="0"/>
                <a:cs typeface="Cambria" panose="02040503050406030204" pitchFamily="18" charset="0"/>
              </a:rPr>
              <a:t> </a:t>
            </a:r>
            <a:r>
              <a:rPr lang="id-ID" dirty="0">
                <a:effectLst/>
                <a:latin typeface="Cambria" panose="02040503050406030204" pitchFamily="18" charset="0"/>
                <a:ea typeface="Cambria" panose="02040503050406030204" pitchFamily="18" charset="0"/>
                <a:cs typeface="Cambria" panose="02040503050406030204" pitchFamily="18" charset="0"/>
              </a:rPr>
              <a:t>pelayanan</a:t>
            </a:r>
            <a:r>
              <a:rPr lang="id-ID" spc="70" dirty="0">
                <a:effectLst/>
                <a:latin typeface="Cambria" panose="02040503050406030204" pitchFamily="18" charset="0"/>
                <a:ea typeface="Cambria" panose="02040503050406030204" pitchFamily="18" charset="0"/>
                <a:cs typeface="Cambria" panose="02040503050406030204" pitchFamily="18" charset="0"/>
              </a:rPr>
              <a:t> </a:t>
            </a:r>
            <a:r>
              <a:rPr lang="id-ID" dirty="0">
                <a:effectLst/>
                <a:latin typeface="Cambria" panose="02040503050406030204" pitchFamily="18" charset="0"/>
                <a:ea typeface="Cambria" panose="02040503050406030204" pitchFamily="18" charset="0"/>
                <a:cs typeface="Cambria" panose="02040503050406030204" pitchFamily="18" charset="0"/>
              </a:rPr>
              <a:t>publik;</a:t>
            </a:r>
          </a:p>
          <a:p>
            <a:pPr marL="342900" marR="212725" lvl="0" indent="-342900" algn="just">
              <a:lnSpc>
                <a:spcPct val="120000"/>
              </a:lnSpc>
              <a:spcBef>
                <a:spcPts val="20"/>
              </a:spcBef>
              <a:buSzPts val="1200"/>
              <a:buFont typeface="+mj-lt"/>
              <a:buAutoNum type="alphaLcPeriod" startAt="10"/>
              <a:tabLst>
                <a:tab pos="1779270" algn="l"/>
              </a:tabLst>
            </a:pPr>
            <a:r>
              <a:rPr lang="id-ID" dirty="0">
                <a:effectLst/>
                <a:latin typeface="Cambria" panose="02040503050406030204" pitchFamily="18" charset="0"/>
                <a:ea typeface="Cambria" panose="02040503050406030204" pitchFamily="18" charset="0"/>
                <a:cs typeface="Cambria" panose="02040503050406030204" pitchFamily="18" charset="0"/>
              </a:rPr>
              <a:t>memberikan</a:t>
            </a:r>
            <a:r>
              <a:rPr lang="id-ID" spc="5" dirty="0">
                <a:effectLst/>
                <a:latin typeface="Cambria" panose="02040503050406030204" pitchFamily="18" charset="0"/>
                <a:ea typeface="Cambria" panose="02040503050406030204" pitchFamily="18" charset="0"/>
                <a:cs typeface="Cambria" panose="02040503050406030204" pitchFamily="18" charset="0"/>
              </a:rPr>
              <a:t> </a:t>
            </a:r>
            <a:r>
              <a:rPr lang="id-ID" dirty="0">
                <a:effectLst/>
                <a:latin typeface="Cambria" panose="02040503050406030204" pitchFamily="18" charset="0"/>
                <a:ea typeface="Cambria" panose="02040503050406030204" pitchFamily="18" charset="0"/>
                <a:cs typeface="Cambria" panose="02040503050406030204" pitchFamily="18" charset="0"/>
              </a:rPr>
              <a:t>pertanggungjawaban</a:t>
            </a:r>
            <a:r>
              <a:rPr lang="id-ID" spc="5" dirty="0">
                <a:effectLst/>
                <a:latin typeface="Cambria" panose="02040503050406030204" pitchFamily="18" charset="0"/>
                <a:ea typeface="Cambria" panose="02040503050406030204" pitchFamily="18" charset="0"/>
                <a:cs typeface="Cambria" panose="02040503050406030204" pitchFamily="18" charset="0"/>
              </a:rPr>
              <a:t> </a:t>
            </a:r>
            <a:r>
              <a:rPr lang="id-ID" dirty="0">
                <a:effectLst/>
                <a:latin typeface="Cambria" panose="02040503050406030204" pitchFamily="18" charset="0"/>
                <a:ea typeface="Cambria" panose="02040503050406030204" pitchFamily="18" charset="0"/>
                <a:cs typeface="Cambria" panose="02040503050406030204" pitchFamily="18" charset="0"/>
              </a:rPr>
              <a:t>sesuai</a:t>
            </a:r>
            <a:r>
              <a:rPr lang="id-ID" spc="5" dirty="0">
                <a:effectLst/>
                <a:latin typeface="Cambria" panose="02040503050406030204" pitchFamily="18" charset="0"/>
                <a:ea typeface="Cambria" panose="02040503050406030204" pitchFamily="18" charset="0"/>
                <a:cs typeface="Cambria" panose="02040503050406030204" pitchFamily="18" charset="0"/>
              </a:rPr>
              <a:t> </a:t>
            </a:r>
            <a:r>
              <a:rPr lang="id-ID" dirty="0">
                <a:effectLst/>
                <a:latin typeface="Cambria" panose="02040503050406030204" pitchFamily="18" charset="0"/>
                <a:ea typeface="Cambria" panose="02040503050406030204" pitchFamily="18" charset="0"/>
                <a:cs typeface="Cambria" panose="02040503050406030204" pitchFamily="18" charset="0"/>
              </a:rPr>
              <a:t>dengan</a:t>
            </a:r>
            <a:r>
              <a:rPr lang="id-ID" spc="5" dirty="0">
                <a:effectLst/>
                <a:latin typeface="Cambria" panose="02040503050406030204" pitchFamily="18" charset="0"/>
                <a:ea typeface="Cambria" panose="02040503050406030204" pitchFamily="18" charset="0"/>
                <a:cs typeface="Cambria" panose="02040503050406030204" pitchFamily="18" charset="0"/>
              </a:rPr>
              <a:t> </a:t>
            </a:r>
            <a:r>
              <a:rPr lang="id-ID" dirty="0">
                <a:effectLst/>
                <a:latin typeface="Cambria" panose="02040503050406030204" pitchFamily="18" charset="0"/>
                <a:ea typeface="Cambria" panose="02040503050406030204" pitchFamily="18" charset="0"/>
                <a:cs typeface="Cambria" panose="02040503050406030204" pitchFamily="18" charset="0"/>
              </a:rPr>
              <a:t>hukum</a:t>
            </a:r>
            <a:r>
              <a:rPr lang="id-ID" spc="5" dirty="0">
                <a:effectLst/>
                <a:latin typeface="Cambria" panose="02040503050406030204" pitchFamily="18" charset="0"/>
                <a:ea typeface="Cambria" panose="02040503050406030204" pitchFamily="18" charset="0"/>
                <a:cs typeface="Cambria" panose="02040503050406030204" pitchFamily="18" charset="0"/>
              </a:rPr>
              <a:t> </a:t>
            </a:r>
            <a:r>
              <a:rPr lang="id-ID" dirty="0">
                <a:effectLst/>
                <a:latin typeface="Cambria" panose="02040503050406030204" pitchFamily="18" charset="0"/>
                <a:ea typeface="Cambria" panose="02040503050406030204" pitchFamily="18" charset="0"/>
                <a:cs typeface="Cambria" panose="02040503050406030204" pitchFamily="18" charset="0"/>
              </a:rPr>
              <a:t>yang</a:t>
            </a:r>
            <a:r>
              <a:rPr lang="id-ID" spc="5" dirty="0">
                <a:effectLst/>
                <a:latin typeface="Cambria" panose="02040503050406030204" pitchFamily="18" charset="0"/>
                <a:ea typeface="Cambria" panose="02040503050406030204" pitchFamily="18" charset="0"/>
                <a:cs typeface="Cambria" panose="02040503050406030204" pitchFamily="18" charset="0"/>
              </a:rPr>
              <a:t> </a:t>
            </a:r>
            <a:r>
              <a:rPr lang="id-ID" dirty="0">
                <a:effectLst/>
                <a:latin typeface="Cambria" panose="02040503050406030204" pitchFamily="18" charset="0"/>
                <a:ea typeface="Cambria" panose="02040503050406030204" pitchFamily="18" charset="0"/>
                <a:cs typeface="Cambria" panose="02040503050406030204" pitchFamily="18" charset="0"/>
              </a:rPr>
              <a:t>berlaku</a:t>
            </a:r>
            <a:r>
              <a:rPr lang="id-ID" spc="5" dirty="0">
                <a:effectLst/>
                <a:latin typeface="Cambria" panose="02040503050406030204" pitchFamily="18" charset="0"/>
                <a:ea typeface="Cambria" panose="02040503050406030204" pitchFamily="18" charset="0"/>
                <a:cs typeface="Cambria" panose="02040503050406030204" pitchFamily="18" charset="0"/>
              </a:rPr>
              <a:t> </a:t>
            </a:r>
            <a:r>
              <a:rPr lang="id-ID" dirty="0">
                <a:effectLst/>
                <a:latin typeface="Cambria" panose="02040503050406030204" pitchFamily="18" charset="0"/>
                <a:ea typeface="Cambria" panose="02040503050406030204" pitchFamily="18" charset="0"/>
                <a:cs typeface="Cambria" panose="02040503050406030204" pitchFamily="18" charset="0"/>
              </a:rPr>
              <a:t>apabila</a:t>
            </a:r>
            <a:r>
              <a:rPr lang="id-ID" spc="5" dirty="0">
                <a:effectLst/>
                <a:latin typeface="Cambria" panose="02040503050406030204" pitchFamily="18" charset="0"/>
                <a:ea typeface="Cambria" panose="02040503050406030204" pitchFamily="18" charset="0"/>
                <a:cs typeface="Cambria" panose="02040503050406030204" pitchFamily="18" charset="0"/>
              </a:rPr>
              <a:t> </a:t>
            </a:r>
            <a:r>
              <a:rPr lang="id-ID" dirty="0">
                <a:effectLst/>
                <a:latin typeface="Cambria" panose="02040503050406030204" pitchFamily="18" charset="0"/>
                <a:ea typeface="Cambria" panose="02040503050406030204" pitchFamily="18" charset="0"/>
                <a:cs typeface="Cambria" panose="02040503050406030204" pitchFamily="18" charset="0"/>
              </a:rPr>
              <a:t>mengundurkan</a:t>
            </a:r>
            <a:r>
              <a:rPr lang="id-ID" spc="5" dirty="0">
                <a:effectLst/>
                <a:latin typeface="Cambria" panose="02040503050406030204" pitchFamily="18" charset="0"/>
                <a:ea typeface="Cambria" panose="02040503050406030204" pitchFamily="18" charset="0"/>
                <a:cs typeface="Cambria" panose="02040503050406030204" pitchFamily="18" charset="0"/>
              </a:rPr>
              <a:t> </a:t>
            </a:r>
            <a:r>
              <a:rPr lang="id-ID" dirty="0">
                <a:effectLst/>
                <a:latin typeface="Cambria" panose="02040503050406030204" pitchFamily="18" charset="0"/>
                <a:ea typeface="Cambria" panose="02040503050406030204" pitchFamily="18" charset="0"/>
                <a:cs typeface="Cambria" panose="02040503050406030204" pitchFamily="18" charset="0"/>
              </a:rPr>
              <a:t>diri</a:t>
            </a:r>
            <a:r>
              <a:rPr lang="id-ID" spc="5" dirty="0">
                <a:effectLst/>
                <a:latin typeface="Cambria" panose="02040503050406030204" pitchFamily="18" charset="0"/>
                <a:ea typeface="Cambria" panose="02040503050406030204" pitchFamily="18" charset="0"/>
                <a:cs typeface="Cambria" panose="02040503050406030204" pitchFamily="18" charset="0"/>
              </a:rPr>
              <a:t> </a:t>
            </a:r>
            <a:r>
              <a:rPr lang="id-ID" dirty="0">
                <a:effectLst/>
                <a:latin typeface="Cambria" panose="02040503050406030204" pitchFamily="18" charset="0"/>
                <a:ea typeface="Cambria" panose="02040503050406030204" pitchFamily="18" charset="0"/>
                <a:cs typeface="Cambria" panose="02040503050406030204" pitchFamily="18" charset="0"/>
              </a:rPr>
              <a:t>atau</a:t>
            </a:r>
            <a:r>
              <a:rPr lang="id-ID" spc="5" dirty="0">
                <a:effectLst/>
                <a:latin typeface="Cambria" panose="02040503050406030204" pitchFamily="18" charset="0"/>
                <a:ea typeface="Cambria" panose="02040503050406030204" pitchFamily="18" charset="0"/>
                <a:cs typeface="Cambria" panose="02040503050406030204" pitchFamily="18" charset="0"/>
              </a:rPr>
              <a:t> </a:t>
            </a:r>
            <a:r>
              <a:rPr lang="id-ID" dirty="0">
                <a:effectLst/>
                <a:latin typeface="Cambria" panose="02040503050406030204" pitchFamily="18" charset="0"/>
                <a:ea typeface="Cambria" panose="02040503050406030204" pitchFamily="18" charset="0"/>
                <a:cs typeface="Cambria" panose="02040503050406030204" pitchFamily="18" charset="0"/>
              </a:rPr>
              <a:t>melepaskan</a:t>
            </a:r>
            <a:r>
              <a:rPr lang="id-ID" spc="5" dirty="0">
                <a:effectLst/>
                <a:latin typeface="Cambria" panose="02040503050406030204" pitchFamily="18" charset="0"/>
                <a:ea typeface="Cambria" panose="02040503050406030204" pitchFamily="18" charset="0"/>
                <a:cs typeface="Cambria" panose="02040503050406030204" pitchFamily="18" charset="0"/>
              </a:rPr>
              <a:t> </a:t>
            </a:r>
            <a:r>
              <a:rPr lang="id-ID" dirty="0">
                <a:effectLst/>
                <a:latin typeface="Cambria" panose="02040503050406030204" pitchFamily="18" charset="0"/>
                <a:ea typeface="Cambria" panose="02040503050406030204" pitchFamily="18" charset="0"/>
                <a:cs typeface="Cambria" panose="02040503050406030204" pitchFamily="18" charset="0"/>
              </a:rPr>
              <a:t>tanggung jawab</a:t>
            </a:r>
            <a:r>
              <a:rPr lang="id-ID" spc="5" dirty="0">
                <a:effectLst/>
                <a:latin typeface="Cambria" panose="02040503050406030204" pitchFamily="18" charset="0"/>
                <a:ea typeface="Cambria" panose="02040503050406030204" pitchFamily="18" charset="0"/>
                <a:cs typeface="Cambria" panose="02040503050406030204" pitchFamily="18" charset="0"/>
              </a:rPr>
              <a:t> </a:t>
            </a:r>
            <a:r>
              <a:rPr lang="id-ID" dirty="0">
                <a:effectLst/>
                <a:latin typeface="Cambria" panose="02040503050406030204" pitchFamily="18" charset="0"/>
                <a:ea typeface="Cambria" panose="02040503050406030204" pitchFamily="18" charset="0"/>
                <a:cs typeface="Cambria" panose="02040503050406030204" pitchFamily="18" charset="0"/>
              </a:rPr>
              <a:t>atas</a:t>
            </a:r>
            <a:r>
              <a:rPr lang="id-ID" spc="5" dirty="0">
                <a:effectLst/>
                <a:latin typeface="Cambria" panose="02040503050406030204" pitchFamily="18" charset="0"/>
                <a:ea typeface="Cambria" panose="02040503050406030204" pitchFamily="18" charset="0"/>
                <a:cs typeface="Cambria" panose="02040503050406030204" pitchFamily="18" charset="0"/>
              </a:rPr>
              <a:t> </a:t>
            </a:r>
            <a:r>
              <a:rPr lang="id-ID" dirty="0">
                <a:effectLst/>
                <a:latin typeface="Cambria" panose="02040503050406030204" pitchFamily="18" charset="0"/>
                <a:ea typeface="Cambria" panose="02040503050406030204" pitchFamily="18" charset="0"/>
                <a:cs typeface="Cambria" panose="02040503050406030204" pitchFamily="18" charset="0"/>
              </a:rPr>
              <a:t>posisi</a:t>
            </a:r>
            <a:r>
              <a:rPr lang="id-ID" spc="5" dirty="0">
                <a:effectLst/>
                <a:latin typeface="Cambria" panose="02040503050406030204" pitchFamily="18" charset="0"/>
                <a:ea typeface="Cambria" panose="02040503050406030204" pitchFamily="18" charset="0"/>
                <a:cs typeface="Cambria" panose="02040503050406030204" pitchFamily="18" charset="0"/>
              </a:rPr>
              <a:t> </a:t>
            </a:r>
            <a:r>
              <a:rPr lang="id-ID" dirty="0">
                <a:effectLst/>
                <a:latin typeface="Cambria" panose="02040503050406030204" pitchFamily="18" charset="0"/>
                <a:ea typeface="Cambria" panose="02040503050406030204" pitchFamily="18" charset="0"/>
                <a:cs typeface="Cambria" panose="02040503050406030204" pitchFamily="18" charset="0"/>
              </a:rPr>
              <a:t>atau</a:t>
            </a:r>
            <a:r>
              <a:rPr lang="id-ID" spc="-290" dirty="0">
                <a:effectLst/>
                <a:latin typeface="Cambria" panose="02040503050406030204" pitchFamily="18" charset="0"/>
                <a:ea typeface="Cambria" panose="02040503050406030204" pitchFamily="18" charset="0"/>
                <a:cs typeface="Cambria" panose="02040503050406030204" pitchFamily="18" charset="0"/>
              </a:rPr>
              <a:t> </a:t>
            </a:r>
            <a:r>
              <a:rPr lang="id-ID" dirty="0">
                <a:effectLst/>
                <a:latin typeface="Cambria" panose="02040503050406030204" pitchFamily="18" charset="0"/>
                <a:ea typeface="Cambria" panose="02040503050406030204" pitchFamily="18" charset="0"/>
                <a:cs typeface="Cambria" panose="02040503050406030204" pitchFamily="18" charset="0"/>
              </a:rPr>
              <a:t>jabatan;</a:t>
            </a:r>
            <a:r>
              <a:rPr lang="id-ID" spc="80" dirty="0">
                <a:effectLst/>
                <a:latin typeface="Cambria" panose="02040503050406030204" pitchFamily="18" charset="0"/>
                <a:ea typeface="Cambria" panose="02040503050406030204" pitchFamily="18" charset="0"/>
                <a:cs typeface="Cambria" panose="02040503050406030204" pitchFamily="18" charset="0"/>
              </a:rPr>
              <a:t> </a:t>
            </a:r>
            <a:r>
              <a:rPr lang="id-ID" dirty="0">
                <a:effectLst/>
                <a:latin typeface="Cambria" panose="02040503050406030204" pitchFamily="18" charset="0"/>
                <a:ea typeface="Cambria" panose="02040503050406030204" pitchFamily="18" charset="0"/>
                <a:cs typeface="Cambria" panose="02040503050406030204" pitchFamily="18" charset="0"/>
              </a:rPr>
              <a:t>dan</a:t>
            </a:r>
          </a:p>
          <a:p>
            <a:pPr marL="342900" marR="212090" lvl="0" indent="-342900" algn="just">
              <a:lnSpc>
                <a:spcPct val="120000"/>
              </a:lnSpc>
              <a:spcBef>
                <a:spcPts val="15"/>
              </a:spcBef>
              <a:spcAft>
                <a:spcPts val="0"/>
              </a:spcAft>
              <a:buSzPts val="1200"/>
              <a:buFont typeface="+mj-lt"/>
              <a:buAutoNum type="alphaLcPeriod" startAt="10"/>
              <a:tabLst>
                <a:tab pos="1779270" algn="l"/>
              </a:tabLst>
            </a:pPr>
            <a:r>
              <a:rPr lang="id-ID" dirty="0">
                <a:effectLst/>
                <a:latin typeface="Cambria" panose="02040503050406030204" pitchFamily="18" charset="0"/>
                <a:ea typeface="Cambria" panose="02040503050406030204" pitchFamily="18" charset="0"/>
                <a:cs typeface="Cambria" panose="02040503050406030204" pitchFamily="18" charset="0"/>
              </a:rPr>
              <a:t>memenuhi</a:t>
            </a:r>
            <a:r>
              <a:rPr lang="id-ID" spc="305" dirty="0">
                <a:effectLst/>
                <a:latin typeface="Cambria" panose="02040503050406030204" pitchFamily="18" charset="0"/>
                <a:ea typeface="Cambria" panose="02040503050406030204" pitchFamily="18" charset="0"/>
                <a:cs typeface="Cambria" panose="02040503050406030204" pitchFamily="18" charset="0"/>
              </a:rPr>
              <a:t> </a:t>
            </a:r>
            <a:r>
              <a:rPr lang="id-ID" dirty="0">
                <a:effectLst/>
                <a:latin typeface="Cambria" panose="02040503050406030204" pitchFamily="18" charset="0"/>
                <a:ea typeface="Cambria" panose="02040503050406030204" pitchFamily="18" charset="0"/>
                <a:cs typeface="Cambria" panose="02040503050406030204" pitchFamily="18" charset="0"/>
              </a:rPr>
              <a:t>panggilan</a:t>
            </a:r>
            <a:r>
              <a:rPr lang="id-ID" spc="305" dirty="0">
                <a:effectLst/>
                <a:latin typeface="Cambria" panose="02040503050406030204" pitchFamily="18" charset="0"/>
                <a:ea typeface="Cambria" panose="02040503050406030204" pitchFamily="18" charset="0"/>
                <a:cs typeface="Cambria" panose="02040503050406030204" pitchFamily="18" charset="0"/>
              </a:rPr>
              <a:t> </a:t>
            </a:r>
            <a:r>
              <a:rPr lang="id-ID" dirty="0">
                <a:effectLst/>
                <a:latin typeface="Cambria" panose="02040503050406030204" pitchFamily="18" charset="0"/>
                <a:ea typeface="Cambria" panose="02040503050406030204" pitchFamily="18" charset="0"/>
                <a:cs typeface="Cambria" panose="02040503050406030204" pitchFamily="18" charset="0"/>
              </a:rPr>
              <a:t>atau</a:t>
            </a:r>
            <a:r>
              <a:rPr lang="id-ID" spc="305" dirty="0">
                <a:effectLst/>
                <a:latin typeface="Cambria" panose="02040503050406030204" pitchFamily="18" charset="0"/>
                <a:ea typeface="Cambria" panose="02040503050406030204" pitchFamily="18" charset="0"/>
                <a:cs typeface="Cambria" panose="02040503050406030204" pitchFamily="18" charset="0"/>
              </a:rPr>
              <a:t> </a:t>
            </a:r>
            <a:r>
              <a:rPr lang="id-ID" dirty="0">
                <a:effectLst/>
                <a:latin typeface="Cambria" panose="02040503050406030204" pitchFamily="18" charset="0"/>
                <a:ea typeface="Cambria" panose="02040503050406030204" pitchFamily="18" charset="0"/>
                <a:cs typeface="Cambria" panose="02040503050406030204" pitchFamily="18" charset="0"/>
              </a:rPr>
              <a:t>mewakili</a:t>
            </a:r>
            <a:r>
              <a:rPr lang="id-ID" spc="305" dirty="0">
                <a:effectLst/>
                <a:latin typeface="Cambria" panose="02040503050406030204" pitchFamily="18" charset="0"/>
                <a:ea typeface="Cambria" panose="02040503050406030204" pitchFamily="18" charset="0"/>
                <a:cs typeface="Cambria" panose="02040503050406030204" pitchFamily="18" charset="0"/>
              </a:rPr>
              <a:t> </a:t>
            </a:r>
            <a:r>
              <a:rPr lang="id-ID" dirty="0">
                <a:effectLst/>
                <a:latin typeface="Cambria" panose="02040503050406030204" pitchFamily="18" charset="0"/>
                <a:ea typeface="Cambria" panose="02040503050406030204" pitchFamily="18" charset="0"/>
                <a:cs typeface="Cambria" panose="02040503050406030204" pitchFamily="18" charset="0"/>
              </a:rPr>
              <a:t>organisasi</a:t>
            </a:r>
            <a:r>
              <a:rPr lang="id-ID" spc="5" dirty="0">
                <a:effectLst/>
                <a:latin typeface="Cambria" panose="02040503050406030204" pitchFamily="18" charset="0"/>
                <a:ea typeface="Cambria" panose="02040503050406030204" pitchFamily="18" charset="0"/>
                <a:cs typeface="Cambria" panose="02040503050406030204" pitchFamily="18" charset="0"/>
              </a:rPr>
              <a:t> </a:t>
            </a:r>
            <a:r>
              <a:rPr lang="id-ID" dirty="0">
                <a:effectLst/>
                <a:latin typeface="Cambria" panose="02040503050406030204" pitchFamily="18" charset="0"/>
                <a:ea typeface="Cambria" panose="02040503050406030204" pitchFamily="18" charset="0"/>
                <a:cs typeface="Cambria" panose="02040503050406030204" pitchFamily="18" charset="0"/>
              </a:rPr>
              <a:t>untuk</a:t>
            </a:r>
            <a:r>
              <a:rPr lang="id-ID" spc="305" dirty="0">
                <a:effectLst/>
                <a:latin typeface="Cambria" panose="02040503050406030204" pitchFamily="18" charset="0"/>
                <a:ea typeface="Cambria" panose="02040503050406030204" pitchFamily="18" charset="0"/>
                <a:cs typeface="Cambria" panose="02040503050406030204" pitchFamily="18" charset="0"/>
              </a:rPr>
              <a:t> </a:t>
            </a:r>
            <a:r>
              <a:rPr lang="id-ID" dirty="0">
                <a:effectLst/>
                <a:latin typeface="Cambria" panose="02040503050406030204" pitchFamily="18" charset="0"/>
                <a:ea typeface="Cambria" panose="02040503050406030204" pitchFamily="18" charset="0"/>
                <a:cs typeface="Cambria" panose="02040503050406030204" pitchFamily="18" charset="0"/>
              </a:rPr>
              <a:t>hadir</a:t>
            </a:r>
            <a:r>
              <a:rPr lang="id-ID" spc="305" dirty="0">
                <a:effectLst/>
                <a:latin typeface="Cambria" panose="02040503050406030204" pitchFamily="18" charset="0"/>
                <a:ea typeface="Cambria" panose="02040503050406030204" pitchFamily="18" charset="0"/>
                <a:cs typeface="Cambria" panose="02040503050406030204" pitchFamily="18" charset="0"/>
              </a:rPr>
              <a:t> </a:t>
            </a:r>
            <a:r>
              <a:rPr lang="id-ID" dirty="0">
                <a:effectLst/>
                <a:latin typeface="Cambria" panose="02040503050406030204" pitchFamily="18" charset="0"/>
                <a:ea typeface="Cambria" panose="02040503050406030204" pitchFamily="18" charset="0"/>
                <a:cs typeface="Cambria" panose="02040503050406030204" pitchFamily="18" charset="0"/>
              </a:rPr>
              <a:t>atau</a:t>
            </a:r>
            <a:r>
              <a:rPr lang="id-ID" spc="305" dirty="0">
                <a:effectLst/>
                <a:latin typeface="Cambria" panose="02040503050406030204" pitchFamily="18" charset="0"/>
                <a:ea typeface="Cambria" panose="02040503050406030204" pitchFamily="18" charset="0"/>
                <a:cs typeface="Cambria" panose="02040503050406030204" pitchFamily="18" charset="0"/>
              </a:rPr>
              <a:t> </a:t>
            </a:r>
            <a:r>
              <a:rPr lang="id-ID" dirty="0">
                <a:effectLst/>
                <a:latin typeface="Cambria" panose="02040503050406030204" pitchFamily="18" charset="0"/>
                <a:ea typeface="Cambria" panose="02040503050406030204" pitchFamily="18" charset="0"/>
                <a:cs typeface="Cambria" panose="02040503050406030204" pitchFamily="18" charset="0"/>
              </a:rPr>
              <a:t>melaksanakan</a:t>
            </a:r>
            <a:r>
              <a:rPr lang="id-ID" spc="305" dirty="0">
                <a:effectLst/>
                <a:latin typeface="Cambria" panose="02040503050406030204" pitchFamily="18" charset="0"/>
                <a:ea typeface="Cambria" panose="02040503050406030204" pitchFamily="18" charset="0"/>
                <a:cs typeface="Cambria" panose="02040503050406030204" pitchFamily="18" charset="0"/>
              </a:rPr>
              <a:t> </a:t>
            </a:r>
            <a:r>
              <a:rPr lang="id-ID" dirty="0">
                <a:effectLst/>
                <a:latin typeface="Cambria" panose="02040503050406030204" pitchFamily="18" charset="0"/>
                <a:ea typeface="Cambria" panose="02040503050406030204" pitchFamily="18" charset="0"/>
                <a:cs typeface="Cambria" panose="02040503050406030204" pitchFamily="18" charset="0"/>
              </a:rPr>
              <a:t>perintah</a:t>
            </a:r>
            <a:r>
              <a:rPr lang="id-ID" spc="305" dirty="0">
                <a:effectLst/>
                <a:latin typeface="Cambria" panose="02040503050406030204" pitchFamily="18" charset="0"/>
                <a:ea typeface="Cambria" panose="02040503050406030204" pitchFamily="18" charset="0"/>
                <a:cs typeface="Cambria" panose="02040503050406030204" pitchFamily="18" charset="0"/>
              </a:rPr>
              <a:t> </a:t>
            </a:r>
            <a:r>
              <a:rPr lang="id-ID" dirty="0">
                <a:effectLst/>
                <a:latin typeface="Cambria" panose="02040503050406030204" pitchFamily="18" charset="0"/>
                <a:ea typeface="Cambria" panose="02040503050406030204" pitchFamily="18" charset="0"/>
                <a:cs typeface="Cambria" panose="02040503050406030204" pitchFamily="18" charset="0"/>
              </a:rPr>
              <a:t>suatu</a:t>
            </a:r>
            <a:r>
              <a:rPr lang="id-ID" spc="-290" dirty="0">
                <a:effectLst/>
                <a:latin typeface="Cambria" panose="02040503050406030204" pitchFamily="18" charset="0"/>
                <a:ea typeface="Cambria" panose="02040503050406030204" pitchFamily="18" charset="0"/>
                <a:cs typeface="Cambria" panose="02040503050406030204" pitchFamily="18" charset="0"/>
              </a:rPr>
              <a:t> </a:t>
            </a:r>
            <a:r>
              <a:rPr lang="id-ID" dirty="0">
                <a:effectLst/>
                <a:latin typeface="Cambria" panose="02040503050406030204" pitchFamily="18" charset="0"/>
                <a:ea typeface="Cambria" panose="02040503050406030204" pitchFamily="18" charset="0"/>
                <a:cs typeface="Cambria" panose="02040503050406030204" pitchFamily="18" charset="0"/>
              </a:rPr>
              <a:t>tindakan</a:t>
            </a:r>
            <a:r>
              <a:rPr lang="id-ID" spc="305" dirty="0">
                <a:effectLst/>
                <a:latin typeface="Cambria" panose="02040503050406030204" pitchFamily="18" charset="0"/>
                <a:ea typeface="Cambria" panose="02040503050406030204" pitchFamily="18" charset="0"/>
                <a:cs typeface="Cambria" panose="02040503050406030204" pitchFamily="18" charset="0"/>
              </a:rPr>
              <a:t> </a:t>
            </a:r>
            <a:r>
              <a:rPr lang="id-ID" dirty="0">
                <a:effectLst/>
                <a:latin typeface="Cambria" panose="02040503050406030204" pitchFamily="18" charset="0"/>
                <a:ea typeface="Cambria" panose="02040503050406030204" pitchFamily="18" charset="0"/>
                <a:cs typeface="Cambria" panose="02040503050406030204" pitchFamily="18" charset="0"/>
              </a:rPr>
              <a:t>hukum</a:t>
            </a:r>
            <a:r>
              <a:rPr lang="id-ID" spc="305" dirty="0">
                <a:effectLst/>
                <a:latin typeface="Cambria" panose="02040503050406030204" pitchFamily="18" charset="0"/>
                <a:ea typeface="Cambria" panose="02040503050406030204" pitchFamily="18" charset="0"/>
                <a:cs typeface="Cambria" panose="02040503050406030204" pitchFamily="18" charset="0"/>
              </a:rPr>
              <a:t> </a:t>
            </a:r>
            <a:r>
              <a:rPr lang="id-ID" dirty="0">
                <a:effectLst/>
                <a:latin typeface="Cambria" panose="02040503050406030204" pitchFamily="18" charset="0"/>
                <a:ea typeface="Cambria" panose="02040503050406030204" pitchFamily="18" charset="0"/>
                <a:cs typeface="Cambria" panose="02040503050406030204" pitchFamily="18" charset="0"/>
              </a:rPr>
              <a:t>atas</a:t>
            </a:r>
            <a:r>
              <a:rPr lang="id-ID" spc="305" dirty="0">
                <a:effectLst/>
                <a:latin typeface="Cambria" panose="02040503050406030204" pitchFamily="18" charset="0"/>
                <a:ea typeface="Cambria" panose="02040503050406030204" pitchFamily="18" charset="0"/>
                <a:cs typeface="Cambria" panose="02040503050406030204" pitchFamily="18" charset="0"/>
              </a:rPr>
              <a:t> </a:t>
            </a:r>
            <a:r>
              <a:rPr lang="id-ID" dirty="0">
                <a:effectLst/>
                <a:latin typeface="Cambria" panose="02040503050406030204" pitchFamily="18" charset="0"/>
                <a:ea typeface="Cambria" panose="02040503050406030204" pitchFamily="18" charset="0"/>
                <a:cs typeface="Cambria" panose="02040503050406030204" pitchFamily="18" charset="0"/>
              </a:rPr>
              <a:t>permintaan</a:t>
            </a:r>
            <a:r>
              <a:rPr lang="id-ID" spc="305" dirty="0">
                <a:effectLst/>
                <a:latin typeface="Cambria" panose="02040503050406030204" pitchFamily="18" charset="0"/>
                <a:ea typeface="Cambria" panose="02040503050406030204" pitchFamily="18" charset="0"/>
                <a:cs typeface="Cambria" panose="02040503050406030204" pitchFamily="18" charset="0"/>
              </a:rPr>
              <a:t> </a:t>
            </a:r>
            <a:r>
              <a:rPr lang="id-ID" dirty="0">
                <a:effectLst/>
                <a:latin typeface="Cambria" panose="02040503050406030204" pitchFamily="18" charset="0"/>
                <a:ea typeface="Cambria" panose="02040503050406030204" pitchFamily="18" charset="0"/>
                <a:cs typeface="Cambria" panose="02040503050406030204" pitchFamily="18" charset="0"/>
              </a:rPr>
              <a:t>pejabat</a:t>
            </a:r>
            <a:r>
              <a:rPr lang="id-ID" spc="305" dirty="0">
                <a:effectLst/>
                <a:latin typeface="Cambria" panose="02040503050406030204" pitchFamily="18" charset="0"/>
                <a:ea typeface="Cambria" panose="02040503050406030204" pitchFamily="18" charset="0"/>
                <a:cs typeface="Cambria" panose="02040503050406030204" pitchFamily="18" charset="0"/>
              </a:rPr>
              <a:t> </a:t>
            </a:r>
            <a:r>
              <a:rPr lang="id-ID" dirty="0">
                <a:effectLst/>
                <a:latin typeface="Cambria" panose="02040503050406030204" pitchFamily="18" charset="0"/>
                <a:ea typeface="Cambria" panose="02040503050406030204" pitchFamily="18" charset="0"/>
                <a:cs typeface="Cambria" panose="02040503050406030204" pitchFamily="18" charset="0"/>
              </a:rPr>
              <a:t>yang</a:t>
            </a:r>
            <a:r>
              <a:rPr lang="id-ID" spc="-290" dirty="0">
                <a:effectLst/>
                <a:latin typeface="Cambria" panose="02040503050406030204" pitchFamily="18" charset="0"/>
                <a:ea typeface="Cambria" panose="02040503050406030204" pitchFamily="18" charset="0"/>
                <a:cs typeface="Cambria" panose="02040503050406030204" pitchFamily="18" charset="0"/>
              </a:rPr>
              <a:t> </a:t>
            </a:r>
            <a:r>
              <a:rPr lang="id-ID" dirty="0">
                <a:effectLst/>
                <a:latin typeface="Cambria" panose="02040503050406030204" pitchFamily="18" charset="0"/>
                <a:ea typeface="Cambria" panose="02040503050406030204" pitchFamily="18" charset="0"/>
                <a:cs typeface="Cambria" panose="02040503050406030204" pitchFamily="18" charset="0"/>
              </a:rPr>
              <a:t>berwenang</a:t>
            </a:r>
            <a:r>
              <a:rPr lang="id-ID" spc="305" dirty="0">
                <a:effectLst/>
                <a:latin typeface="Cambria" panose="02040503050406030204" pitchFamily="18" charset="0"/>
                <a:ea typeface="Cambria" panose="02040503050406030204" pitchFamily="18" charset="0"/>
                <a:cs typeface="Cambria" panose="02040503050406030204" pitchFamily="18" charset="0"/>
              </a:rPr>
              <a:t> </a:t>
            </a:r>
            <a:r>
              <a:rPr lang="id-ID" dirty="0">
                <a:effectLst/>
                <a:latin typeface="Cambria" panose="02040503050406030204" pitchFamily="18" charset="0"/>
                <a:ea typeface="Cambria" panose="02040503050406030204" pitchFamily="18" charset="0"/>
                <a:cs typeface="Cambria" panose="02040503050406030204" pitchFamily="18" charset="0"/>
              </a:rPr>
              <a:t>dari</a:t>
            </a:r>
            <a:r>
              <a:rPr lang="id-ID" spc="305" dirty="0">
                <a:effectLst/>
                <a:latin typeface="Cambria" panose="02040503050406030204" pitchFamily="18" charset="0"/>
                <a:ea typeface="Cambria" panose="02040503050406030204" pitchFamily="18" charset="0"/>
                <a:cs typeface="Cambria" panose="02040503050406030204" pitchFamily="18" charset="0"/>
              </a:rPr>
              <a:t> </a:t>
            </a:r>
            <a:r>
              <a:rPr lang="id-ID" dirty="0">
                <a:effectLst/>
                <a:latin typeface="Cambria" panose="02040503050406030204" pitchFamily="18" charset="0"/>
                <a:ea typeface="Cambria" panose="02040503050406030204" pitchFamily="18" charset="0"/>
                <a:cs typeface="Cambria" panose="02040503050406030204" pitchFamily="18" charset="0"/>
              </a:rPr>
              <a:t>lembaga</a:t>
            </a:r>
            <a:r>
              <a:rPr lang="id-ID" spc="305" dirty="0">
                <a:effectLst/>
                <a:latin typeface="Cambria" panose="02040503050406030204" pitchFamily="18" charset="0"/>
                <a:ea typeface="Cambria" panose="02040503050406030204" pitchFamily="18" charset="0"/>
                <a:cs typeface="Cambria" panose="02040503050406030204" pitchFamily="18" charset="0"/>
              </a:rPr>
              <a:t> </a:t>
            </a:r>
            <a:r>
              <a:rPr lang="id-ID" dirty="0">
                <a:effectLst/>
                <a:latin typeface="Cambria" panose="02040503050406030204" pitchFamily="18" charset="0"/>
                <a:ea typeface="Cambria" panose="02040503050406030204" pitchFamily="18" charset="0"/>
                <a:cs typeface="Cambria" panose="02040503050406030204" pitchFamily="18" charset="0"/>
              </a:rPr>
              <a:t>negara</a:t>
            </a:r>
            <a:r>
              <a:rPr lang="id-ID" spc="305" dirty="0">
                <a:effectLst/>
                <a:latin typeface="Cambria" panose="02040503050406030204" pitchFamily="18" charset="0"/>
                <a:ea typeface="Cambria" panose="02040503050406030204" pitchFamily="18" charset="0"/>
                <a:cs typeface="Cambria" panose="02040503050406030204" pitchFamily="18" charset="0"/>
              </a:rPr>
              <a:t> </a:t>
            </a:r>
            <a:r>
              <a:rPr lang="id-ID" dirty="0">
                <a:effectLst/>
                <a:latin typeface="Cambria" panose="02040503050406030204" pitchFamily="18" charset="0"/>
                <a:ea typeface="Cambria" panose="02040503050406030204" pitchFamily="18" charset="0"/>
                <a:cs typeface="Cambria" panose="02040503050406030204" pitchFamily="18" charset="0"/>
              </a:rPr>
              <a:t>atau</a:t>
            </a:r>
            <a:r>
              <a:rPr lang="id-ID" spc="305" dirty="0">
                <a:effectLst/>
                <a:latin typeface="Cambria" panose="02040503050406030204" pitchFamily="18" charset="0"/>
                <a:ea typeface="Cambria" panose="02040503050406030204" pitchFamily="18" charset="0"/>
                <a:cs typeface="Cambria" panose="02040503050406030204" pitchFamily="18" charset="0"/>
              </a:rPr>
              <a:t> </a:t>
            </a:r>
            <a:r>
              <a:rPr lang="id-ID" dirty="0">
                <a:effectLst/>
                <a:latin typeface="Cambria" panose="02040503050406030204" pitchFamily="18" charset="0"/>
                <a:ea typeface="Cambria" panose="02040503050406030204" pitchFamily="18" charset="0"/>
                <a:cs typeface="Cambria" panose="02040503050406030204" pitchFamily="18" charset="0"/>
              </a:rPr>
              <a:t>instansi</a:t>
            </a:r>
            <a:r>
              <a:rPr lang="id-ID" spc="5" dirty="0">
                <a:effectLst/>
                <a:latin typeface="Cambria" panose="02040503050406030204" pitchFamily="18" charset="0"/>
                <a:ea typeface="Cambria" panose="02040503050406030204" pitchFamily="18" charset="0"/>
                <a:cs typeface="Cambria" panose="02040503050406030204" pitchFamily="18" charset="0"/>
              </a:rPr>
              <a:t> </a:t>
            </a:r>
            <a:r>
              <a:rPr lang="id-ID" dirty="0">
                <a:effectLst/>
                <a:latin typeface="Cambria" panose="02040503050406030204" pitchFamily="18" charset="0"/>
                <a:ea typeface="Cambria" panose="02040503050406030204" pitchFamily="18" charset="0"/>
                <a:cs typeface="Cambria" panose="02040503050406030204" pitchFamily="18" charset="0"/>
              </a:rPr>
              <a:t>pemerintah</a:t>
            </a:r>
            <a:r>
              <a:rPr lang="id-ID" spc="305" dirty="0">
                <a:effectLst/>
                <a:latin typeface="Cambria" panose="02040503050406030204" pitchFamily="18" charset="0"/>
                <a:ea typeface="Cambria" panose="02040503050406030204" pitchFamily="18" charset="0"/>
                <a:cs typeface="Cambria" panose="02040503050406030204" pitchFamily="18" charset="0"/>
              </a:rPr>
              <a:t> </a:t>
            </a:r>
            <a:r>
              <a:rPr lang="id-ID" dirty="0">
                <a:effectLst/>
                <a:latin typeface="Cambria" panose="02040503050406030204" pitchFamily="18" charset="0"/>
                <a:ea typeface="Cambria" panose="02040503050406030204" pitchFamily="18" charset="0"/>
                <a:cs typeface="Cambria" panose="02040503050406030204" pitchFamily="18" charset="0"/>
              </a:rPr>
              <a:t>yang</a:t>
            </a:r>
            <a:r>
              <a:rPr lang="id-ID" spc="305" dirty="0">
                <a:effectLst/>
                <a:latin typeface="Cambria" panose="02040503050406030204" pitchFamily="18" charset="0"/>
                <a:ea typeface="Cambria" panose="02040503050406030204" pitchFamily="18" charset="0"/>
                <a:cs typeface="Cambria" panose="02040503050406030204" pitchFamily="18" charset="0"/>
              </a:rPr>
              <a:t> </a:t>
            </a:r>
            <a:r>
              <a:rPr lang="id-ID" dirty="0">
                <a:effectLst/>
                <a:latin typeface="Cambria" panose="02040503050406030204" pitchFamily="18" charset="0"/>
                <a:ea typeface="Cambria" panose="02040503050406030204" pitchFamily="18" charset="0"/>
                <a:cs typeface="Cambria" panose="02040503050406030204" pitchFamily="18" charset="0"/>
              </a:rPr>
              <a:t>berhak,</a:t>
            </a:r>
            <a:r>
              <a:rPr lang="id-ID" spc="305" dirty="0">
                <a:effectLst/>
                <a:latin typeface="Cambria" panose="02040503050406030204" pitchFamily="18" charset="0"/>
                <a:ea typeface="Cambria" panose="02040503050406030204" pitchFamily="18" charset="0"/>
                <a:cs typeface="Cambria" panose="02040503050406030204" pitchFamily="18" charset="0"/>
              </a:rPr>
              <a:t> </a:t>
            </a:r>
            <a:r>
              <a:rPr lang="id-ID" dirty="0">
                <a:effectLst/>
                <a:latin typeface="Cambria" panose="02040503050406030204" pitchFamily="18" charset="0"/>
                <a:ea typeface="Cambria" panose="02040503050406030204" pitchFamily="18" charset="0"/>
                <a:cs typeface="Cambria" panose="02040503050406030204" pitchFamily="18" charset="0"/>
              </a:rPr>
              <a:t>berwenang,</a:t>
            </a:r>
            <a:r>
              <a:rPr lang="id-ID" spc="305" dirty="0">
                <a:effectLst/>
                <a:latin typeface="Cambria" panose="02040503050406030204" pitchFamily="18" charset="0"/>
                <a:ea typeface="Cambria" panose="02040503050406030204" pitchFamily="18" charset="0"/>
                <a:cs typeface="Cambria" panose="02040503050406030204" pitchFamily="18" charset="0"/>
              </a:rPr>
              <a:t> </a:t>
            </a:r>
            <a:r>
              <a:rPr lang="id-ID" dirty="0">
                <a:effectLst/>
                <a:latin typeface="Cambria" panose="02040503050406030204" pitchFamily="18" charset="0"/>
                <a:ea typeface="Cambria" panose="02040503050406030204" pitchFamily="18" charset="0"/>
                <a:cs typeface="Cambria" panose="02040503050406030204" pitchFamily="18" charset="0"/>
              </a:rPr>
              <a:t>dan</a:t>
            </a:r>
            <a:r>
              <a:rPr lang="id-ID" spc="305" dirty="0">
                <a:effectLst/>
                <a:latin typeface="Cambria" panose="02040503050406030204" pitchFamily="18" charset="0"/>
                <a:ea typeface="Cambria" panose="02040503050406030204" pitchFamily="18" charset="0"/>
                <a:cs typeface="Cambria" panose="02040503050406030204" pitchFamily="18" charset="0"/>
              </a:rPr>
              <a:t> </a:t>
            </a:r>
            <a:r>
              <a:rPr lang="id-ID" dirty="0">
                <a:effectLst/>
                <a:latin typeface="Cambria" panose="02040503050406030204" pitchFamily="18" charset="0"/>
                <a:ea typeface="Cambria" panose="02040503050406030204" pitchFamily="18" charset="0"/>
                <a:cs typeface="Cambria" panose="02040503050406030204" pitchFamily="18" charset="0"/>
              </a:rPr>
              <a:t>sah</a:t>
            </a:r>
            <a:r>
              <a:rPr lang="id-ID" spc="5" dirty="0">
                <a:effectLst/>
                <a:latin typeface="Cambria" panose="02040503050406030204" pitchFamily="18" charset="0"/>
                <a:ea typeface="Cambria" panose="02040503050406030204" pitchFamily="18" charset="0"/>
                <a:cs typeface="Cambria" panose="02040503050406030204" pitchFamily="18" charset="0"/>
              </a:rPr>
              <a:t> </a:t>
            </a:r>
            <a:r>
              <a:rPr lang="id-ID" dirty="0">
                <a:effectLst/>
                <a:latin typeface="Cambria" panose="02040503050406030204" pitchFamily="18" charset="0"/>
                <a:ea typeface="Cambria" panose="02040503050406030204" pitchFamily="18" charset="0"/>
                <a:cs typeface="Cambria" panose="02040503050406030204" pitchFamily="18" charset="0"/>
              </a:rPr>
              <a:t>sesuai</a:t>
            </a:r>
            <a:r>
              <a:rPr lang="id-ID" spc="90" dirty="0">
                <a:effectLst/>
                <a:latin typeface="Cambria" panose="02040503050406030204" pitchFamily="18" charset="0"/>
                <a:ea typeface="Cambria" panose="02040503050406030204" pitchFamily="18" charset="0"/>
                <a:cs typeface="Cambria" panose="02040503050406030204" pitchFamily="18" charset="0"/>
              </a:rPr>
              <a:t> </a:t>
            </a:r>
            <a:r>
              <a:rPr lang="id-ID" dirty="0">
                <a:effectLst/>
                <a:latin typeface="Cambria" panose="02040503050406030204" pitchFamily="18" charset="0"/>
                <a:ea typeface="Cambria" panose="02040503050406030204" pitchFamily="18" charset="0"/>
                <a:cs typeface="Cambria" panose="02040503050406030204" pitchFamily="18" charset="0"/>
              </a:rPr>
              <a:t>dengan</a:t>
            </a:r>
            <a:r>
              <a:rPr lang="id-ID" spc="95" dirty="0">
                <a:effectLst/>
                <a:latin typeface="Cambria" panose="02040503050406030204" pitchFamily="18" charset="0"/>
                <a:ea typeface="Cambria" panose="02040503050406030204" pitchFamily="18" charset="0"/>
                <a:cs typeface="Cambria" panose="02040503050406030204" pitchFamily="18" charset="0"/>
              </a:rPr>
              <a:t> </a:t>
            </a:r>
            <a:r>
              <a:rPr lang="id-ID" dirty="0">
                <a:effectLst/>
                <a:latin typeface="Cambria" panose="02040503050406030204" pitchFamily="18" charset="0"/>
                <a:ea typeface="Cambria" panose="02040503050406030204" pitchFamily="18" charset="0"/>
                <a:cs typeface="Cambria" panose="02040503050406030204" pitchFamily="18" charset="0"/>
              </a:rPr>
              <a:t>peraturan</a:t>
            </a:r>
            <a:r>
              <a:rPr lang="id-ID" spc="95" dirty="0">
                <a:effectLst/>
                <a:latin typeface="Cambria" panose="02040503050406030204" pitchFamily="18" charset="0"/>
                <a:ea typeface="Cambria" panose="02040503050406030204" pitchFamily="18" charset="0"/>
                <a:cs typeface="Cambria" panose="02040503050406030204" pitchFamily="18" charset="0"/>
              </a:rPr>
              <a:t> </a:t>
            </a:r>
            <a:r>
              <a:rPr lang="id-ID" dirty="0">
                <a:effectLst/>
                <a:latin typeface="Cambria" panose="02040503050406030204" pitchFamily="18" charset="0"/>
                <a:ea typeface="Cambria" panose="02040503050406030204" pitchFamily="18" charset="0"/>
                <a:cs typeface="Cambria" panose="02040503050406030204" pitchFamily="18" charset="0"/>
              </a:rPr>
              <a:t>perundang-undangan.</a:t>
            </a:r>
          </a:p>
          <a:p>
            <a:pPr marL="0" indent="0">
              <a:buNone/>
            </a:pPr>
            <a:endParaRPr lang="id-ID" dirty="0"/>
          </a:p>
        </p:txBody>
      </p:sp>
    </p:spTree>
    <p:extLst>
      <p:ext uri="{BB962C8B-B14F-4D97-AF65-F5344CB8AC3E}">
        <p14:creationId xmlns:p14="http://schemas.microsoft.com/office/powerpoint/2010/main" val="59035662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F9BE95E-DBF0-4B71-A051-47F14F889F1B}"/>
              </a:ext>
            </a:extLst>
          </p:cNvPr>
          <p:cNvSpPr>
            <a:spLocks noGrp="1"/>
          </p:cNvSpPr>
          <p:nvPr>
            <p:ph type="title"/>
          </p:nvPr>
        </p:nvSpPr>
        <p:spPr>
          <a:xfrm>
            <a:off x="1122809" y="938084"/>
            <a:ext cx="9603275" cy="1049235"/>
          </a:xfrm>
        </p:spPr>
        <p:txBody>
          <a:bodyPr/>
          <a:lstStyle/>
          <a:p>
            <a:r>
              <a:rPr lang="id-ID" sz="4400" dirty="0">
                <a:effectLst/>
                <a:latin typeface="Cambria" panose="02040503050406030204" pitchFamily="18" charset="0"/>
                <a:ea typeface="Cambria" panose="02040503050406030204" pitchFamily="18" charset="0"/>
                <a:cs typeface="Cambria" panose="02040503050406030204" pitchFamily="18" charset="0"/>
              </a:rPr>
              <a:t>Pelaksana</a:t>
            </a:r>
            <a:r>
              <a:rPr lang="id-ID" sz="4400" spc="-20" dirty="0">
                <a:effectLst/>
                <a:latin typeface="Cambria" panose="02040503050406030204" pitchFamily="18" charset="0"/>
                <a:ea typeface="Cambria" panose="02040503050406030204" pitchFamily="18" charset="0"/>
                <a:cs typeface="Cambria" panose="02040503050406030204" pitchFamily="18" charset="0"/>
              </a:rPr>
              <a:t> </a:t>
            </a:r>
            <a:r>
              <a:rPr lang="id-ID" sz="4400" dirty="0">
                <a:effectLst/>
                <a:latin typeface="Cambria" panose="02040503050406030204" pitchFamily="18" charset="0"/>
                <a:ea typeface="Cambria" panose="02040503050406030204" pitchFamily="18" charset="0"/>
                <a:cs typeface="Cambria" panose="02040503050406030204" pitchFamily="18" charset="0"/>
              </a:rPr>
              <a:t>berkewajiban:</a:t>
            </a:r>
            <a:endParaRPr lang="id-ID" dirty="0"/>
          </a:p>
        </p:txBody>
      </p:sp>
      <p:sp>
        <p:nvSpPr>
          <p:cNvPr id="3" name="Content Placeholder 2">
            <a:extLst>
              <a:ext uri="{FF2B5EF4-FFF2-40B4-BE49-F238E27FC236}">
                <a16:creationId xmlns:a16="http://schemas.microsoft.com/office/drawing/2014/main" xmlns="" id="{FF9246F1-C790-4BA6-AECE-2AC76EE7565F}"/>
              </a:ext>
            </a:extLst>
          </p:cNvPr>
          <p:cNvSpPr>
            <a:spLocks noGrp="1"/>
          </p:cNvSpPr>
          <p:nvPr>
            <p:ph idx="1"/>
          </p:nvPr>
        </p:nvSpPr>
        <p:spPr>
          <a:xfrm>
            <a:off x="838200" y="1244155"/>
            <a:ext cx="10515600" cy="4965594"/>
          </a:xfrm>
        </p:spPr>
        <p:txBody>
          <a:bodyPr>
            <a:normAutofit lnSpcReduction="10000"/>
          </a:bodyPr>
          <a:lstStyle/>
          <a:p>
            <a:pPr marL="1207135" indent="0" algn="just">
              <a:lnSpc>
                <a:spcPts val="1395"/>
              </a:lnSpc>
              <a:buNone/>
            </a:pPr>
            <a:endParaRPr lang="id-ID" sz="2000" dirty="0">
              <a:latin typeface="Cambria" panose="02040503050406030204" pitchFamily="18" charset="0"/>
              <a:ea typeface="Cambria" panose="02040503050406030204" pitchFamily="18" charset="0"/>
              <a:cs typeface="Cambria" panose="02040503050406030204" pitchFamily="18" charset="0"/>
            </a:endParaRPr>
          </a:p>
          <a:p>
            <a:pPr marL="1207135" indent="0" algn="just">
              <a:lnSpc>
                <a:spcPts val="1395"/>
              </a:lnSpc>
              <a:buNone/>
            </a:pPr>
            <a:endParaRPr lang="id-ID" sz="2000" dirty="0">
              <a:effectLst/>
              <a:latin typeface="Cambria" panose="02040503050406030204" pitchFamily="18" charset="0"/>
              <a:ea typeface="Cambria" panose="02040503050406030204" pitchFamily="18" charset="0"/>
              <a:cs typeface="Cambria" panose="02040503050406030204" pitchFamily="18" charset="0"/>
            </a:endParaRPr>
          </a:p>
          <a:p>
            <a:pPr marL="342900" marR="213995" lvl="0" indent="-342900" algn="just">
              <a:lnSpc>
                <a:spcPct val="120000"/>
              </a:lnSpc>
              <a:spcBef>
                <a:spcPts val="435"/>
              </a:spcBef>
              <a:spcAft>
                <a:spcPts val="0"/>
              </a:spcAft>
              <a:buSzPts val="1200"/>
              <a:buFont typeface="Cambria" panose="02040503050406030204" pitchFamily="18" charset="0"/>
              <a:buAutoNum type="alphaLcPeriod"/>
              <a:tabLst>
                <a:tab pos="1779270" algn="l"/>
                <a:tab pos="3256915" algn="l"/>
                <a:tab pos="5363210" algn="l"/>
              </a:tabLst>
            </a:pPr>
            <a:r>
              <a:rPr lang="id-ID" sz="2000" dirty="0">
                <a:effectLst/>
                <a:latin typeface="Cambria" panose="02040503050406030204" pitchFamily="18" charset="0"/>
                <a:ea typeface="Cambria" panose="02040503050406030204" pitchFamily="18" charset="0"/>
                <a:cs typeface="Cambria" panose="02040503050406030204" pitchFamily="18" charset="0"/>
              </a:rPr>
              <a:t>melakukan kegiatan pelayanan sesuai</a:t>
            </a:r>
            <a:r>
              <a:rPr lang="id-ID" sz="2000" spc="5" dirty="0">
                <a:effectLst/>
                <a:latin typeface="Cambria" panose="02040503050406030204" pitchFamily="18" charset="0"/>
                <a:ea typeface="Cambria" panose="02040503050406030204" pitchFamily="18" charset="0"/>
                <a:cs typeface="Cambria" panose="02040503050406030204" pitchFamily="18" charset="0"/>
              </a:rPr>
              <a:t> </a:t>
            </a:r>
            <a:r>
              <a:rPr lang="id-ID" sz="2000" dirty="0">
                <a:effectLst/>
                <a:latin typeface="Cambria" panose="02040503050406030204" pitchFamily="18" charset="0"/>
                <a:ea typeface="Cambria" panose="02040503050406030204" pitchFamily="18" charset="0"/>
                <a:cs typeface="Cambria" panose="02040503050406030204" pitchFamily="18" charset="0"/>
              </a:rPr>
              <a:t>dengan</a:t>
            </a:r>
            <a:r>
              <a:rPr lang="id-ID" sz="2000" spc="-290" dirty="0">
                <a:effectLst/>
                <a:latin typeface="Cambria" panose="02040503050406030204" pitchFamily="18" charset="0"/>
                <a:ea typeface="Cambria" panose="02040503050406030204" pitchFamily="18" charset="0"/>
                <a:cs typeface="Cambria" panose="02040503050406030204" pitchFamily="18" charset="0"/>
              </a:rPr>
              <a:t> </a:t>
            </a:r>
            <a:r>
              <a:rPr lang="id-ID" sz="2000" dirty="0">
                <a:effectLst/>
                <a:latin typeface="Cambria" panose="02040503050406030204" pitchFamily="18" charset="0"/>
                <a:ea typeface="Cambria" panose="02040503050406030204" pitchFamily="18" charset="0"/>
                <a:cs typeface="Cambria" panose="02040503050406030204" pitchFamily="18" charset="0"/>
              </a:rPr>
              <a:t>penugasan</a:t>
            </a:r>
            <a:r>
              <a:rPr lang="id-ID" sz="2000" spc="35" dirty="0">
                <a:effectLst/>
                <a:latin typeface="Cambria" panose="02040503050406030204" pitchFamily="18" charset="0"/>
                <a:ea typeface="Cambria" panose="02040503050406030204" pitchFamily="18" charset="0"/>
                <a:cs typeface="Cambria" panose="02040503050406030204" pitchFamily="18" charset="0"/>
              </a:rPr>
              <a:t> </a:t>
            </a:r>
            <a:r>
              <a:rPr lang="id-ID" sz="2000" dirty="0">
                <a:effectLst/>
                <a:latin typeface="Cambria" panose="02040503050406030204" pitchFamily="18" charset="0"/>
                <a:ea typeface="Cambria" panose="02040503050406030204" pitchFamily="18" charset="0"/>
                <a:cs typeface="Cambria" panose="02040503050406030204" pitchFamily="18" charset="0"/>
              </a:rPr>
              <a:t>yang</a:t>
            </a:r>
            <a:r>
              <a:rPr lang="id-ID" sz="2000" spc="45" dirty="0">
                <a:effectLst/>
                <a:latin typeface="Cambria" panose="02040503050406030204" pitchFamily="18" charset="0"/>
                <a:ea typeface="Cambria" panose="02040503050406030204" pitchFamily="18" charset="0"/>
                <a:cs typeface="Cambria" panose="02040503050406030204" pitchFamily="18" charset="0"/>
              </a:rPr>
              <a:t> </a:t>
            </a:r>
            <a:r>
              <a:rPr lang="id-ID" sz="2000" dirty="0">
                <a:effectLst/>
                <a:latin typeface="Cambria" panose="02040503050406030204" pitchFamily="18" charset="0"/>
                <a:ea typeface="Cambria" panose="02040503050406030204" pitchFamily="18" charset="0"/>
                <a:cs typeface="Cambria" panose="02040503050406030204" pitchFamily="18" charset="0"/>
              </a:rPr>
              <a:t>diberikan</a:t>
            </a:r>
            <a:r>
              <a:rPr lang="id-ID" sz="2000" spc="45" dirty="0">
                <a:effectLst/>
                <a:latin typeface="Cambria" panose="02040503050406030204" pitchFamily="18" charset="0"/>
                <a:ea typeface="Cambria" panose="02040503050406030204" pitchFamily="18" charset="0"/>
                <a:cs typeface="Cambria" panose="02040503050406030204" pitchFamily="18" charset="0"/>
              </a:rPr>
              <a:t> </a:t>
            </a:r>
            <a:r>
              <a:rPr lang="id-ID" sz="2000" dirty="0">
                <a:effectLst/>
                <a:latin typeface="Cambria" panose="02040503050406030204" pitchFamily="18" charset="0"/>
                <a:ea typeface="Cambria" panose="02040503050406030204" pitchFamily="18" charset="0"/>
                <a:cs typeface="Cambria" panose="02040503050406030204" pitchFamily="18" charset="0"/>
              </a:rPr>
              <a:t>oleh</a:t>
            </a:r>
            <a:r>
              <a:rPr lang="id-ID" sz="2000" spc="45" dirty="0">
                <a:effectLst/>
                <a:latin typeface="Cambria" panose="02040503050406030204" pitchFamily="18" charset="0"/>
                <a:ea typeface="Cambria" panose="02040503050406030204" pitchFamily="18" charset="0"/>
                <a:cs typeface="Cambria" panose="02040503050406030204" pitchFamily="18" charset="0"/>
              </a:rPr>
              <a:t> </a:t>
            </a:r>
            <a:r>
              <a:rPr lang="id-ID" sz="2000" dirty="0">
                <a:effectLst/>
                <a:latin typeface="Cambria" panose="02040503050406030204" pitchFamily="18" charset="0"/>
                <a:ea typeface="Cambria" panose="02040503050406030204" pitchFamily="18" charset="0"/>
                <a:cs typeface="Cambria" panose="02040503050406030204" pitchFamily="18" charset="0"/>
              </a:rPr>
              <a:t>penyelenggara;</a:t>
            </a:r>
          </a:p>
          <a:p>
            <a:pPr marL="342900" marR="213995" lvl="0" indent="-342900" algn="just">
              <a:lnSpc>
                <a:spcPct val="120000"/>
              </a:lnSpc>
              <a:spcBef>
                <a:spcPts val="435"/>
              </a:spcBef>
              <a:spcAft>
                <a:spcPts val="0"/>
              </a:spcAft>
              <a:buSzPts val="1200"/>
              <a:buFont typeface="Cambria" panose="02040503050406030204" pitchFamily="18" charset="0"/>
              <a:buAutoNum type="alphaLcPeriod"/>
              <a:tabLst>
                <a:tab pos="1779270" algn="l"/>
                <a:tab pos="3256915" algn="l"/>
                <a:tab pos="5363210" algn="l"/>
              </a:tabLst>
            </a:pPr>
            <a:r>
              <a:rPr lang="id-ID" sz="2000" dirty="0">
                <a:effectLst/>
                <a:latin typeface="Cambria" panose="02040503050406030204" pitchFamily="18" charset="0"/>
                <a:ea typeface="Cambria" panose="02040503050406030204" pitchFamily="18" charset="0"/>
                <a:cs typeface="Cambria" panose="02040503050406030204" pitchFamily="18" charset="0"/>
              </a:rPr>
              <a:t>memberikan	pertanggungjawaban</a:t>
            </a:r>
            <a:r>
              <a:rPr lang="id-ID" sz="2000" dirty="0">
                <a:latin typeface="Cambria" panose="02040503050406030204" pitchFamily="18" charset="0"/>
                <a:ea typeface="Cambria" panose="02040503050406030204" pitchFamily="18" charset="0"/>
                <a:cs typeface="Cambria" panose="02040503050406030204" pitchFamily="18" charset="0"/>
              </a:rPr>
              <a:t>  </a:t>
            </a:r>
            <a:r>
              <a:rPr lang="id-ID" sz="2000" dirty="0">
                <a:effectLst/>
                <a:latin typeface="Cambria" panose="02040503050406030204" pitchFamily="18" charset="0"/>
                <a:ea typeface="Cambria" panose="02040503050406030204" pitchFamily="18" charset="0"/>
                <a:cs typeface="Cambria" panose="02040503050406030204" pitchFamily="18" charset="0"/>
              </a:rPr>
              <a:t>atas </a:t>
            </a:r>
            <a:r>
              <a:rPr lang="id-ID" sz="2000" spc="-295" dirty="0">
                <a:effectLst/>
                <a:latin typeface="Cambria" panose="02040503050406030204" pitchFamily="18" charset="0"/>
                <a:ea typeface="Cambria" panose="02040503050406030204" pitchFamily="18" charset="0"/>
                <a:cs typeface="Cambria" panose="02040503050406030204" pitchFamily="18" charset="0"/>
              </a:rPr>
              <a:t> </a:t>
            </a:r>
            <a:r>
              <a:rPr lang="id-ID" sz="2000" dirty="0">
                <a:effectLst/>
                <a:latin typeface="Cambria" panose="02040503050406030204" pitchFamily="18" charset="0"/>
                <a:ea typeface="Cambria" panose="02040503050406030204" pitchFamily="18" charset="0"/>
                <a:cs typeface="Cambria" panose="02040503050406030204" pitchFamily="18" charset="0"/>
              </a:rPr>
              <a:t>pelaksanaan</a:t>
            </a:r>
            <a:r>
              <a:rPr lang="id-ID" sz="2000" spc="5" dirty="0">
                <a:effectLst/>
                <a:latin typeface="Cambria" panose="02040503050406030204" pitchFamily="18" charset="0"/>
                <a:ea typeface="Cambria" panose="02040503050406030204" pitchFamily="18" charset="0"/>
                <a:cs typeface="Cambria" panose="02040503050406030204" pitchFamily="18" charset="0"/>
              </a:rPr>
              <a:t> </a:t>
            </a:r>
            <a:r>
              <a:rPr lang="id-ID" sz="2000" dirty="0">
                <a:effectLst/>
                <a:latin typeface="Cambria" panose="02040503050406030204" pitchFamily="18" charset="0"/>
                <a:ea typeface="Cambria" panose="02040503050406030204" pitchFamily="18" charset="0"/>
                <a:cs typeface="Cambria" panose="02040503050406030204" pitchFamily="18" charset="0"/>
              </a:rPr>
              <a:t>pelayanan</a:t>
            </a:r>
            <a:r>
              <a:rPr lang="id-ID" sz="2000" spc="5" dirty="0">
                <a:effectLst/>
                <a:latin typeface="Cambria" panose="02040503050406030204" pitchFamily="18" charset="0"/>
                <a:ea typeface="Cambria" panose="02040503050406030204" pitchFamily="18" charset="0"/>
                <a:cs typeface="Cambria" panose="02040503050406030204" pitchFamily="18" charset="0"/>
              </a:rPr>
              <a:t> </a:t>
            </a:r>
            <a:r>
              <a:rPr lang="id-ID" sz="2000" dirty="0">
                <a:effectLst/>
                <a:latin typeface="Cambria" panose="02040503050406030204" pitchFamily="18" charset="0"/>
                <a:ea typeface="Cambria" panose="02040503050406030204" pitchFamily="18" charset="0"/>
                <a:cs typeface="Cambria" panose="02040503050406030204" pitchFamily="18" charset="0"/>
              </a:rPr>
              <a:t>sesuai</a:t>
            </a:r>
            <a:r>
              <a:rPr lang="id-ID" sz="2000" spc="5" dirty="0">
                <a:effectLst/>
                <a:latin typeface="Cambria" panose="02040503050406030204" pitchFamily="18" charset="0"/>
                <a:ea typeface="Cambria" panose="02040503050406030204" pitchFamily="18" charset="0"/>
                <a:cs typeface="Cambria" panose="02040503050406030204" pitchFamily="18" charset="0"/>
              </a:rPr>
              <a:t> </a:t>
            </a:r>
            <a:r>
              <a:rPr lang="id-ID" sz="2000" dirty="0">
                <a:effectLst/>
                <a:latin typeface="Cambria" panose="02040503050406030204" pitchFamily="18" charset="0"/>
                <a:ea typeface="Cambria" panose="02040503050406030204" pitchFamily="18" charset="0"/>
                <a:cs typeface="Cambria" panose="02040503050406030204" pitchFamily="18" charset="0"/>
              </a:rPr>
              <a:t>dengan</a:t>
            </a:r>
            <a:r>
              <a:rPr lang="id-ID" sz="2000" spc="5" dirty="0">
                <a:effectLst/>
                <a:latin typeface="Cambria" panose="02040503050406030204" pitchFamily="18" charset="0"/>
                <a:ea typeface="Cambria" panose="02040503050406030204" pitchFamily="18" charset="0"/>
                <a:cs typeface="Cambria" panose="02040503050406030204" pitchFamily="18" charset="0"/>
              </a:rPr>
              <a:t> </a:t>
            </a:r>
            <a:r>
              <a:rPr lang="id-ID" sz="2000" dirty="0">
                <a:effectLst/>
                <a:latin typeface="Cambria" panose="02040503050406030204" pitchFamily="18" charset="0"/>
                <a:ea typeface="Cambria" panose="02040503050406030204" pitchFamily="18" charset="0"/>
                <a:cs typeface="Cambria" panose="02040503050406030204" pitchFamily="18" charset="0"/>
              </a:rPr>
              <a:t>peraturan</a:t>
            </a:r>
            <a:r>
              <a:rPr lang="id-ID" sz="2000" spc="5" dirty="0">
                <a:effectLst/>
                <a:latin typeface="Cambria" panose="02040503050406030204" pitchFamily="18" charset="0"/>
                <a:ea typeface="Cambria" panose="02040503050406030204" pitchFamily="18" charset="0"/>
                <a:cs typeface="Cambria" panose="02040503050406030204" pitchFamily="18" charset="0"/>
              </a:rPr>
              <a:t> </a:t>
            </a:r>
            <a:r>
              <a:rPr lang="id-ID" sz="2000" dirty="0">
                <a:effectLst/>
                <a:latin typeface="Cambria" panose="02040503050406030204" pitchFamily="18" charset="0"/>
                <a:ea typeface="Cambria" panose="02040503050406030204" pitchFamily="18" charset="0"/>
                <a:cs typeface="Cambria" panose="02040503050406030204" pitchFamily="18" charset="0"/>
              </a:rPr>
              <a:t>perundang-undangan;</a:t>
            </a:r>
          </a:p>
          <a:p>
            <a:pPr marL="342900" marR="213360" lvl="0" indent="-342900" algn="just">
              <a:lnSpc>
                <a:spcPct val="120000"/>
              </a:lnSpc>
              <a:spcBef>
                <a:spcPts val="405"/>
              </a:spcBef>
              <a:spcAft>
                <a:spcPts val="0"/>
              </a:spcAft>
              <a:buSzPts val="1200"/>
              <a:buFont typeface="Cambria" panose="02040503050406030204" pitchFamily="18" charset="0"/>
              <a:buAutoNum type="alphaLcPeriod"/>
              <a:tabLst>
                <a:tab pos="1779270" algn="l"/>
              </a:tabLst>
            </a:pPr>
            <a:r>
              <a:rPr lang="id-ID" sz="2000" dirty="0">
                <a:effectLst/>
                <a:latin typeface="Cambria" panose="02040503050406030204" pitchFamily="18" charset="0"/>
                <a:ea typeface="Cambria" panose="02040503050406030204" pitchFamily="18" charset="0"/>
                <a:cs typeface="Cambria" panose="02040503050406030204" pitchFamily="18" charset="0"/>
              </a:rPr>
              <a:t>memenuhi</a:t>
            </a:r>
            <a:r>
              <a:rPr lang="id-ID" sz="2000" spc="5" dirty="0">
                <a:effectLst/>
                <a:latin typeface="Cambria" panose="02040503050406030204" pitchFamily="18" charset="0"/>
                <a:ea typeface="Cambria" panose="02040503050406030204" pitchFamily="18" charset="0"/>
                <a:cs typeface="Cambria" panose="02040503050406030204" pitchFamily="18" charset="0"/>
              </a:rPr>
              <a:t> </a:t>
            </a:r>
            <a:r>
              <a:rPr lang="id-ID" sz="2000" dirty="0">
                <a:effectLst/>
                <a:latin typeface="Cambria" panose="02040503050406030204" pitchFamily="18" charset="0"/>
                <a:ea typeface="Cambria" panose="02040503050406030204" pitchFamily="18" charset="0"/>
                <a:cs typeface="Cambria" panose="02040503050406030204" pitchFamily="18" charset="0"/>
              </a:rPr>
              <a:t>panggilan</a:t>
            </a:r>
            <a:r>
              <a:rPr lang="id-ID" sz="2000" spc="5" dirty="0">
                <a:effectLst/>
                <a:latin typeface="Cambria" panose="02040503050406030204" pitchFamily="18" charset="0"/>
                <a:ea typeface="Cambria" panose="02040503050406030204" pitchFamily="18" charset="0"/>
                <a:cs typeface="Cambria" panose="02040503050406030204" pitchFamily="18" charset="0"/>
              </a:rPr>
              <a:t> </a:t>
            </a:r>
            <a:r>
              <a:rPr lang="id-ID" sz="2000" dirty="0">
                <a:effectLst/>
                <a:latin typeface="Cambria" panose="02040503050406030204" pitchFamily="18" charset="0"/>
                <a:ea typeface="Cambria" panose="02040503050406030204" pitchFamily="18" charset="0"/>
                <a:cs typeface="Cambria" panose="02040503050406030204" pitchFamily="18" charset="0"/>
              </a:rPr>
              <a:t>untuk</a:t>
            </a:r>
            <a:r>
              <a:rPr lang="id-ID" sz="2000" spc="5" dirty="0">
                <a:effectLst/>
                <a:latin typeface="Cambria" panose="02040503050406030204" pitchFamily="18" charset="0"/>
                <a:ea typeface="Cambria" panose="02040503050406030204" pitchFamily="18" charset="0"/>
                <a:cs typeface="Cambria" panose="02040503050406030204" pitchFamily="18" charset="0"/>
              </a:rPr>
              <a:t> </a:t>
            </a:r>
            <a:r>
              <a:rPr lang="id-ID" sz="2000" dirty="0">
                <a:effectLst/>
                <a:latin typeface="Cambria" panose="02040503050406030204" pitchFamily="18" charset="0"/>
                <a:ea typeface="Cambria" panose="02040503050406030204" pitchFamily="18" charset="0"/>
                <a:cs typeface="Cambria" panose="02040503050406030204" pitchFamily="18" charset="0"/>
              </a:rPr>
              <a:t>hadir</a:t>
            </a:r>
            <a:r>
              <a:rPr lang="id-ID" sz="2000" spc="5" dirty="0">
                <a:effectLst/>
                <a:latin typeface="Cambria" panose="02040503050406030204" pitchFamily="18" charset="0"/>
                <a:ea typeface="Cambria" panose="02040503050406030204" pitchFamily="18" charset="0"/>
                <a:cs typeface="Cambria" panose="02040503050406030204" pitchFamily="18" charset="0"/>
              </a:rPr>
              <a:t> </a:t>
            </a:r>
            <a:r>
              <a:rPr lang="id-ID" sz="2000" dirty="0">
                <a:effectLst/>
                <a:latin typeface="Cambria" panose="02040503050406030204" pitchFamily="18" charset="0"/>
                <a:ea typeface="Cambria" panose="02040503050406030204" pitchFamily="18" charset="0"/>
                <a:cs typeface="Cambria" panose="02040503050406030204" pitchFamily="18" charset="0"/>
              </a:rPr>
              <a:t>atau</a:t>
            </a:r>
            <a:r>
              <a:rPr lang="id-ID" sz="2000" spc="5" dirty="0">
                <a:effectLst/>
                <a:latin typeface="Cambria" panose="02040503050406030204" pitchFamily="18" charset="0"/>
                <a:ea typeface="Cambria" panose="02040503050406030204" pitchFamily="18" charset="0"/>
                <a:cs typeface="Cambria" panose="02040503050406030204" pitchFamily="18" charset="0"/>
              </a:rPr>
              <a:t> </a:t>
            </a:r>
            <a:r>
              <a:rPr lang="id-ID" sz="2000" dirty="0">
                <a:effectLst/>
                <a:latin typeface="Cambria" panose="02040503050406030204" pitchFamily="18" charset="0"/>
                <a:ea typeface="Cambria" panose="02040503050406030204" pitchFamily="18" charset="0"/>
                <a:cs typeface="Cambria" panose="02040503050406030204" pitchFamily="18" charset="0"/>
              </a:rPr>
              <a:t>melaksanakan</a:t>
            </a:r>
            <a:r>
              <a:rPr lang="id-ID" sz="2000" spc="305" dirty="0">
                <a:effectLst/>
                <a:latin typeface="Cambria" panose="02040503050406030204" pitchFamily="18" charset="0"/>
                <a:ea typeface="Cambria" panose="02040503050406030204" pitchFamily="18" charset="0"/>
                <a:cs typeface="Cambria" panose="02040503050406030204" pitchFamily="18" charset="0"/>
              </a:rPr>
              <a:t> </a:t>
            </a:r>
            <a:r>
              <a:rPr lang="id-ID" sz="2000" dirty="0">
                <a:effectLst/>
                <a:latin typeface="Cambria" panose="02040503050406030204" pitchFamily="18" charset="0"/>
                <a:ea typeface="Cambria" panose="02040503050406030204" pitchFamily="18" charset="0"/>
                <a:cs typeface="Cambria" panose="02040503050406030204" pitchFamily="18" charset="0"/>
              </a:rPr>
              <a:t>perintah</a:t>
            </a:r>
            <a:r>
              <a:rPr lang="id-ID" sz="2000" spc="305" dirty="0">
                <a:effectLst/>
                <a:latin typeface="Cambria" panose="02040503050406030204" pitchFamily="18" charset="0"/>
                <a:ea typeface="Cambria" panose="02040503050406030204" pitchFamily="18" charset="0"/>
                <a:cs typeface="Cambria" panose="02040503050406030204" pitchFamily="18" charset="0"/>
              </a:rPr>
              <a:t> </a:t>
            </a:r>
            <a:r>
              <a:rPr lang="id-ID" sz="2000" dirty="0">
                <a:effectLst/>
                <a:latin typeface="Cambria" panose="02040503050406030204" pitchFamily="18" charset="0"/>
                <a:ea typeface="Cambria" panose="02040503050406030204" pitchFamily="18" charset="0"/>
                <a:cs typeface="Cambria" panose="02040503050406030204" pitchFamily="18" charset="0"/>
              </a:rPr>
              <a:t>suatu</a:t>
            </a:r>
            <a:r>
              <a:rPr lang="id-ID" sz="2000" spc="305" dirty="0">
                <a:effectLst/>
                <a:latin typeface="Cambria" panose="02040503050406030204" pitchFamily="18" charset="0"/>
                <a:ea typeface="Cambria" panose="02040503050406030204" pitchFamily="18" charset="0"/>
                <a:cs typeface="Cambria" panose="02040503050406030204" pitchFamily="18" charset="0"/>
              </a:rPr>
              <a:t> </a:t>
            </a:r>
            <a:r>
              <a:rPr lang="id-ID" sz="2000" dirty="0">
                <a:effectLst/>
                <a:latin typeface="Cambria" panose="02040503050406030204" pitchFamily="18" charset="0"/>
                <a:ea typeface="Cambria" panose="02040503050406030204" pitchFamily="18" charset="0"/>
                <a:cs typeface="Cambria" panose="02040503050406030204" pitchFamily="18" charset="0"/>
              </a:rPr>
              <a:t>tindakan</a:t>
            </a:r>
            <a:r>
              <a:rPr lang="id-ID" sz="2000" spc="305" dirty="0">
                <a:effectLst/>
                <a:latin typeface="Cambria" panose="02040503050406030204" pitchFamily="18" charset="0"/>
                <a:ea typeface="Cambria" panose="02040503050406030204" pitchFamily="18" charset="0"/>
                <a:cs typeface="Cambria" panose="02040503050406030204" pitchFamily="18" charset="0"/>
              </a:rPr>
              <a:t> </a:t>
            </a:r>
            <a:r>
              <a:rPr lang="id-ID" sz="2000" dirty="0">
                <a:effectLst/>
                <a:latin typeface="Cambria" panose="02040503050406030204" pitchFamily="18" charset="0"/>
                <a:ea typeface="Cambria" panose="02040503050406030204" pitchFamily="18" charset="0"/>
                <a:cs typeface="Cambria" panose="02040503050406030204" pitchFamily="18" charset="0"/>
              </a:rPr>
              <a:t>hukum</a:t>
            </a:r>
            <a:r>
              <a:rPr lang="id-ID" sz="2000" spc="5" dirty="0">
                <a:effectLst/>
                <a:latin typeface="Cambria" panose="02040503050406030204" pitchFamily="18" charset="0"/>
                <a:ea typeface="Cambria" panose="02040503050406030204" pitchFamily="18" charset="0"/>
                <a:cs typeface="Cambria" panose="02040503050406030204" pitchFamily="18" charset="0"/>
              </a:rPr>
              <a:t> </a:t>
            </a:r>
            <a:r>
              <a:rPr lang="id-ID" sz="2000" dirty="0">
                <a:effectLst/>
                <a:latin typeface="Cambria" panose="02040503050406030204" pitchFamily="18" charset="0"/>
                <a:ea typeface="Cambria" panose="02040503050406030204" pitchFamily="18" charset="0"/>
                <a:cs typeface="Cambria" panose="02040503050406030204" pitchFamily="18" charset="0"/>
              </a:rPr>
              <a:t>atas</a:t>
            </a:r>
            <a:r>
              <a:rPr lang="id-ID" sz="2000" spc="305" dirty="0">
                <a:effectLst/>
                <a:latin typeface="Cambria" panose="02040503050406030204" pitchFamily="18" charset="0"/>
                <a:ea typeface="Cambria" panose="02040503050406030204" pitchFamily="18" charset="0"/>
                <a:cs typeface="Cambria" panose="02040503050406030204" pitchFamily="18" charset="0"/>
              </a:rPr>
              <a:t> </a:t>
            </a:r>
            <a:r>
              <a:rPr lang="id-ID" sz="2000" dirty="0">
                <a:effectLst/>
                <a:latin typeface="Cambria" panose="02040503050406030204" pitchFamily="18" charset="0"/>
                <a:ea typeface="Cambria" panose="02040503050406030204" pitchFamily="18" charset="0"/>
                <a:cs typeface="Cambria" panose="02040503050406030204" pitchFamily="18" charset="0"/>
              </a:rPr>
              <a:t>permintaan</a:t>
            </a:r>
            <a:r>
              <a:rPr lang="id-ID" sz="2000" spc="305" dirty="0">
                <a:effectLst/>
                <a:latin typeface="Cambria" panose="02040503050406030204" pitchFamily="18" charset="0"/>
                <a:ea typeface="Cambria" panose="02040503050406030204" pitchFamily="18" charset="0"/>
                <a:cs typeface="Cambria" panose="02040503050406030204" pitchFamily="18" charset="0"/>
              </a:rPr>
              <a:t> </a:t>
            </a:r>
            <a:r>
              <a:rPr lang="id-ID" sz="2000" dirty="0">
                <a:effectLst/>
                <a:latin typeface="Cambria" panose="02040503050406030204" pitchFamily="18" charset="0"/>
                <a:ea typeface="Cambria" panose="02040503050406030204" pitchFamily="18" charset="0"/>
                <a:cs typeface="Cambria" panose="02040503050406030204" pitchFamily="18" charset="0"/>
              </a:rPr>
              <a:t>pejabat</a:t>
            </a:r>
            <a:r>
              <a:rPr lang="id-ID" sz="2000" spc="305" dirty="0">
                <a:effectLst/>
                <a:latin typeface="Cambria" panose="02040503050406030204" pitchFamily="18" charset="0"/>
                <a:ea typeface="Cambria" panose="02040503050406030204" pitchFamily="18" charset="0"/>
                <a:cs typeface="Cambria" panose="02040503050406030204" pitchFamily="18" charset="0"/>
              </a:rPr>
              <a:t> </a:t>
            </a:r>
            <a:r>
              <a:rPr lang="id-ID" sz="2000" dirty="0">
                <a:effectLst/>
                <a:latin typeface="Cambria" panose="02040503050406030204" pitchFamily="18" charset="0"/>
                <a:ea typeface="Cambria" panose="02040503050406030204" pitchFamily="18" charset="0"/>
                <a:cs typeface="Cambria" panose="02040503050406030204" pitchFamily="18" charset="0"/>
              </a:rPr>
              <a:t>yang</a:t>
            </a:r>
            <a:r>
              <a:rPr lang="id-ID" sz="2000" spc="305" dirty="0">
                <a:effectLst/>
                <a:latin typeface="Cambria" panose="02040503050406030204" pitchFamily="18" charset="0"/>
                <a:ea typeface="Cambria" panose="02040503050406030204" pitchFamily="18" charset="0"/>
                <a:cs typeface="Cambria" panose="02040503050406030204" pitchFamily="18" charset="0"/>
              </a:rPr>
              <a:t> </a:t>
            </a:r>
            <a:r>
              <a:rPr lang="id-ID" sz="2000" dirty="0">
                <a:effectLst/>
                <a:latin typeface="Cambria" panose="02040503050406030204" pitchFamily="18" charset="0"/>
                <a:ea typeface="Cambria" panose="02040503050406030204" pitchFamily="18" charset="0"/>
                <a:cs typeface="Cambria" panose="02040503050406030204" pitchFamily="18" charset="0"/>
              </a:rPr>
              <a:t>berwenang</a:t>
            </a:r>
            <a:r>
              <a:rPr lang="id-ID" sz="2000" spc="305" dirty="0">
                <a:effectLst/>
                <a:latin typeface="Cambria" panose="02040503050406030204" pitchFamily="18" charset="0"/>
                <a:ea typeface="Cambria" panose="02040503050406030204" pitchFamily="18" charset="0"/>
                <a:cs typeface="Cambria" panose="02040503050406030204" pitchFamily="18" charset="0"/>
              </a:rPr>
              <a:t> </a:t>
            </a:r>
            <a:r>
              <a:rPr lang="id-ID" sz="2000" dirty="0">
                <a:effectLst/>
                <a:latin typeface="Cambria" panose="02040503050406030204" pitchFamily="18" charset="0"/>
                <a:ea typeface="Cambria" panose="02040503050406030204" pitchFamily="18" charset="0"/>
                <a:cs typeface="Cambria" panose="02040503050406030204" pitchFamily="18" charset="0"/>
              </a:rPr>
              <a:t>dari</a:t>
            </a:r>
            <a:r>
              <a:rPr lang="id-ID" sz="2000" spc="5" dirty="0">
                <a:effectLst/>
                <a:latin typeface="Cambria" panose="02040503050406030204" pitchFamily="18" charset="0"/>
                <a:ea typeface="Cambria" panose="02040503050406030204" pitchFamily="18" charset="0"/>
                <a:cs typeface="Cambria" panose="02040503050406030204" pitchFamily="18" charset="0"/>
              </a:rPr>
              <a:t> </a:t>
            </a:r>
            <a:r>
              <a:rPr lang="id-ID" sz="2000" dirty="0">
                <a:effectLst/>
                <a:latin typeface="Cambria" panose="02040503050406030204" pitchFamily="18" charset="0"/>
                <a:ea typeface="Cambria" panose="02040503050406030204" pitchFamily="18" charset="0"/>
                <a:cs typeface="Cambria" panose="02040503050406030204" pitchFamily="18" charset="0"/>
              </a:rPr>
              <a:t>lembaga</a:t>
            </a:r>
            <a:r>
              <a:rPr lang="id-ID" sz="2000" spc="305" dirty="0">
                <a:effectLst/>
                <a:latin typeface="Cambria" panose="02040503050406030204" pitchFamily="18" charset="0"/>
                <a:ea typeface="Cambria" panose="02040503050406030204" pitchFamily="18" charset="0"/>
                <a:cs typeface="Cambria" panose="02040503050406030204" pitchFamily="18" charset="0"/>
              </a:rPr>
              <a:t> </a:t>
            </a:r>
            <a:r>
              <a:rPr lang="id-ID" sz="2000" dirty="0">
                <a:effectLst/>
                <a:latin typeface="Cambria" panose="02040503050406030204" pitchFamily="18" charset="0"/>
                <a:ea typeface="Cambria" panose="02040503050406030204" pitchFamily="18" charset="0"/>
                <a:cs typeface="Cambria" panose="02040503050406030204" pitchFamily="18" charset="0"/>
              </a:rPr>
              <a:t>negara</a:t>
            </a:r>
            <a:r>
              <a:rPr lang="id-ID" sz="2000" spc="305" dirty="0">
                <a:effectLst/>
                <a:latin typeface="Cambria" panose="02040503050406030204" pitchFamily="18" charset="0"/>
                <a:ea typeface="Cambria" panose="02040503050406030204" pitchFamily="18" charset="0"/>
                <a:cs typeface="Cambria" panose="02040503050406030204" pitchFamily="18" charset="0"/>
              </a:rPr>
              <a:t> </a:t>
            </a:r>
            <a:r>
              <a:rPr lang="id-ID" sz="2000" dirty="0">
                <a:effectLst/>
                <a:latin typeface="Cambria" panose="02040503050406030204" pitchFamily="18" charset="0"/>
                <a:ea typeface="Cambria" panose="02040503050406030204" pitchFamily="18" charset="0"/>
                <a:cs typeface="Cambria" panose="02040503050406030204" pitchFamily="18" charset="0"/>
              </a:rPr>
              <a:t>atau</a:t>
            </a:r>
            <a:r>
              <a:rPr lang="id-ID" sz="2000" spc="305" dirty="0">
                <a:effectLst/>
                <a:latin typeface="Cambria" panose="02040503050406030204" pitchFamily="18" charset="0"/>
                <a:ea typeface="Cambria" panose="02040503050406030204" pitchFamily="18" charset="0"/>
                <a:cs typeface="Cambria" panose="02040503050406030204" pitchFamily="18" charset="0"/>
              </a:rPr>
              <a:t> </a:t>
            </a:r>
            <a:r>
              <a:rPr lang="id-ID" sz="2000" dirty="0">
                <a:effectLst/>
                <a:latin typeface="Cambria" panose="02040503050406030204" pitchFamily="18" charset="0"/>
                <a:ea typeface="Cambria" panose="02040503050406030204" pitchFamily="18" charset="0"/>
                <a:cs typeface="Cambria" panose="02040503050406030204" pitchFamily="18" charset="0"/>
              </a:rPr>
              <a:t>instansi</a:t>
            </a:r>
            <a:r>
              <a:rPr lang="id-ID" sz="2000" spc="305" dirty="0">
                <a:effectLst/>
                <a:latin typeface="Cambria" panose="02040503050406030204" pitchFamily="18" charset="0"/>
                <a:ea typeface="Cambria" panose="02040503050406030204" pitchFamily="18" charset="0"/>
                <a:cs typeface="Cambria" panose="02040503050406030204" pitchFamily="18" charset="0"/>
              </a:rPr>
              <a:t> </a:t>
            </a:r>
            <a:r>
              <a:rPr lang="id-ID" sz="2000" dirty="0">
                <a:effectLst/>
                <a:latin typeface="Cambria" panose="02040503050406030204" pitchFamily="18" charset="0"/>
                <a:ea typeface="Cambria" panose="02040503050406030204" pitchFamily="18" charset="0"/>
                <a:cs typeface="Cambria" panose="02040503050406030204" pitchFamily="18" charset="0"/>
              </a:rPr>
              <a:t>pemerintah</a:t>
            </a:r>
            <a:r>
              <a:rPr lang="id-ID" sz="2000" spc="305" dirty="0">
                <a:effectLst/>
                <a:latin typeface="Cambria" panose="02040503050406030204" pitchFamily="18" charset="0"/>
                <a:ea typeface="Cambria" panose="02040503050406030204" pitchFamily="18" charset="0"/>
                <a:cs typeface="Cambria" panose="02040503050406030204" pitchFamily="18" charset="0"/>
              </a:rPr>
              <a:t> </a:t>
            </a:r>
            <a:r>
              <a:rPr lang="id-ID" sz="2000" dirty="0">
                <a:effectLst/>
                <a:latin typeface="Cambria" panose="02040503050406030204" pitchFamily="18" charset="0"/>
                <a:ea typeface="Cambria" panose="02040503050406030204" pitchFamily="18" charset="0"/>
                <a:cs typeface="Cambria" panose="02040503050406030204" pitchFamily="18" charset="0"/>
              </a:rPr>
              <a:t>yang</a:t>
            </a:r>
            <a:r>
              <a:rPr lang="id-ID" sz="2000" spc="-290" dirty="0">
                <a:effectLst/>
                <a:latin typeface="Cambria" panose="02040503050406030204" pitchFamily="18" charset="0"/>
                <a:ea typeface="Cambria" panose="02040503050406030204" pitchFamily="18" charset="0"/>
                <a:cs typeface="Cambria" panose="02040503050406030204" pitchFamily="18" charset="0"/>
              </a:rPr>
              <a:t> </a:t>
            </a:r>
            <a:r>
              <a:rPr lang="id-ID" sz="2000" dirty="0">
                <a:effectLst/>
                <a:latin typeface="Cambria" panose="02040503050406030204" pitchFamily="18" charset="0"/>
                <a:ea typeface="Cambria" panose="02040503050406030204" pitchFamily="18" charset="0"/>
                <a:cs typeface="Cambria" panose="02040503050406030204" pitchFamily="18" charset="0"/>
              </a:rPr>
              <a:t>berhak,</a:t>
            </a:r>
            <a:r>
              <a:rPr lang="id-ID" sz="2000" spc="5" dirty="0">
                <a:effectLst/>
                <a:latin typeface="Cambria" panose="02040503050406030204" pitchFamily="18" charset="0"/>
                <a:ea typeface="Cambria" panose="02040503050406030204" pitchFamily="18" charset="0"/>
                <a:cs typeface="Cambria" panose="02040503050406030204" pitchFamily="18" charset="0"/>
              </a:rPr>
              <a:t> </a:t>
            </a:r>
            <a:r>
              <a:rPr lang="id-ID" sz="2000" dirty="0">
                <a:effectLst/>
                <a:latin typeface="Cambria" panose="02040503050406030204" pitchFamily="18" charset="0"/>
                <a:ea typeface="Cambria" panose="02040503050406030204" pitchFamily="18" charset="0"/>
                <a:cs typeface="Cambria" panose="02040503050406030204" pitchFamily="18" charset="0"/>
              </a:rPr>
              <a:t>berwenang,</a:t>
            </a:r>
            <a:r>
              <a:rPr lang="id-ID" sz="2000" spc="5" dirty="0">
                <a:effectLst/>
                <a:latin typeface="Cambria" panose="02040503050406030204" pitchFamily="18" charset="0"/>
                <a:ea typeface="Cambria" panose="02040503050406030204" pitchFamily="18" charset="0"/>
                <a:cs typeface="Cambria" panose="02040503050406030204" pitchFamily="18" charset="0"/>
              </a:rPr>
              <a:t> </a:t>
            </a:r>
            <a:r>
              <a:rPr lang="id-ID" sz="2000" dirty="0">
                <a:effectLst/>
                <a:latin typeface="Cambria" panose="02040503050406030204" pitchFamily="18" charset="0"/>
                <a:ea typeface="Cambria" panose="02040503050406030204" pitchFamily="18" charset="0"/>
                <a:cs typeface="Cambria" panose="02040503050406030204" pitchFamily="18" charset="0"/>
              </a:rPr>
              <a:t>dan</a:t>
            </a:r>
            <a:r>
              <a:rPr lang="id-ID" sz="2000" spc="5" dirty="0">
                <a:effectLst/>
                <a:latin typeface="Cambria" panose="02040503050406030204" pitchFamily="18" charset="0"/>
                <a:ea typeface="Cambria" panose="02040503050406030204" pitchFamily="18" charset="0"/>
                <a:cs typeface="Cambria" panose="02040503050406030204" pitchFamily="18" charset="0"/>
              </a:rPr>
              <a:t> </a:t>
            </a:r>
            <a:r>
              <a:rPr lang="id-ID" sz="2000" dirty="0">
                <a:effectLst/>
                <a:latin typeface="Cambria" panose="02040503050406030204" pitchFamily="18" charset="0"/>
                <a:ea typeface="Cambria" panose="02040503050406030204" pitchFamily="18" charset="0"/>
                <a:cs typeface="Cambria" panose="02040503050406030204" pitchFamily="18" charset="0"/>
              </a:rPr>
              <a:t>sah</a:t>
            </a:r>
            <a:r>
              <a:rPr lang="id-ID" sz="2000" spc="5" dirty="0">
                <a:effectLst/>
                <a:latin typeface="Cambria" panose="02040503050406030204" pitchFamily="18" charset="0"/>
                <a:ea typeface="Cambria" panose="02040503050406030204" pitchFamily="18" charset="0"/>
                <a:cs typeface="Cambria" panose="02040503050406030204" pitchFamily="18" charset="0"/>
              </a:rPr>
              <a:t> </a:t>
            </a:r>
            <a:r>
              <a:rPr lang="id-ID" sz="2000" dirty="0">
                <a:effectLst/>
                <a:latin typeface="Cambria" panose="02040503050406030204" pitchFamily="18" charset="0"/>
                <a:ea typeface="Cambria" panose="02040503050406030204" pitchFamily="18" charset="0"/>
                <a:cs typeface="Cambria" panose="02040503050406030204" pitchFamily="18" charset="0"/>
              </a:rPr>
              <a:t>sesuai</a:t>
            </a:r>
            <a:r>
              <a:rPr lang="id-ID" sz="2000" spc="5" dirty="0">
                <a:effectLst/>
                <a:latin typeface="Cambria" panose="02040503050406030204" pitchFamily="18" charset="0"/>
                <a:ea typeface="Cambria" panose="02040503050406030204" pitchFamily="18" charset="0"/>
                <a:cs typeface="Cambria" panose="02040503050406030204" pitchFamily="18" charset="0"/>
              </a:rPr>
              <a:t> </a:t>
            </a:r>
            <a:r>
              <a:rPr lang="id-ID" sz="2000" dirty="0">
                <a:effectLst/>
                <a:latin typeface="Cambria" panose="02040503050406030204" pitchFamily="18" charset="0"/>
                <a:ea typeface="Cambria" panose="02040503050406030204" pitchFamily="18" charset="0"/>
                <a:cs typeface="Cambria" panose="02040503050406030204" pitchFamily="18" charset="0"/>
              </a:rPr>
              <a:t>dengan</a:t>
            </a:r>
            <a:r>
              <a:rPr lang="id-ID" sz="2000" spc="5" dirty="0">
                <a:effectLst/>
                <a:latin typeface="Cambria" panose="02040503050406030204" pitchFamily="18" charset="0"/>
                <a:ea typeface="Cambria" panose="02040503050406030204" pitchFamily="18" charset="0"/>
                <a:cs typeface="Cambria" panose="02040503050406030204" pitchFamily="18" charset="0"/>
              </a:rPr>
              <a:t> </a:t>
            </a:r>
            <a:r>
              <a:rPr lang="id-ID" sz="2000" dirty="0">
                <a:effectLst/>
                <a:latin typeface="Cambria" panose="02040503050406030204" pitchFamily="18" charset="0"/>
                <a:ea typeface="Cambria" panose="02040503050406030204" pitchFamily="18" charset="0"/>
                <a:cs typeface="Cambria" panose="02040503050406030204" pitchFamily="18" charset="0"/>
              </a:rPr>
              <a:t>peraturan</a:t>
            </a:r>
            <a:r>
              <a:rPr lang="id-ID" sz="2000" spc="80" dirty="0">
                <a:effectLst/>
                <a:latin typeface="Cambria" panose="02040503050406030204" pitchFamily="18" charset="0"/>
                <a:ea typeface="Cambria" panose="02040503050406030204" pitchFamily="18" charset="0"/>
                <a:cs typeface="Cambria" panose="02040503050406030204" pitchFamily="18" charset="0"/>
              </a:rPr>
              <a:t> </a:t>
            </a:r>
            <a:r>
              <a:rPr lang="id-ID" sz="2000" dirty="0">
                <a:effectLst/>
                <a:latin typeface="Cambria" panose="02040503050406030204" pitchFamily="18" charset="0"/>
                <a:ea typeface="Cambria" panose="02040503050406030204" pitchFamily="18" charset="0"/>
                <a:cs typeface="Cambria" panose="02040503050406030204" pitchFamily="18" charset="0"/>
              </a:rPr>
              <a:t>perundang-undangan;</a:t>
            </a:r>
          </a:p>
          <a:p>
            <a:pPr marL="342900" marR="212725" lvl="0" indent="-342900" algn="just">
              <a:lnSpc>
                <a:spcPct val="120000"/>
              </a:lnSpc>
              <a:spcBef>
                <a:spcPts val="825"/>
              </a:spcBef>
              <a:buSzPts val="1200"/>
              <a:buFont typeface="Cambria" panose="02040503050406030204" pitchFamily="18" charset="0"/>
              <a:buAutoNum type="alphaLcPeriod" startAt="4"/>
              <a:tabLst>
                <a:tab pos="1779270" algn="l"/>
                <a:tab pos="3141345" algn="l"/>
                <a:tab pos="5131435" algn="l"/>
              </a:tabLst>
            </a:pPr>
            <a:r>
              <a:rPr lang="id-ID" sz="2000" dirty="0">
                <a:effectLst/>
                <a:latin typeface="Cambria" panose="02040503050406030204" pitchFamily="18" charset="0"/>
                <a:ea typeface="Cambria" panose="02040503050406030204" pitchFamily="18" charset="0"/>
                <a:cs typeface="Cambria" panose="02040503050406030204" pitchFamily="18" charset="0"/>
              </a:rPr>
              <a:t>memberikan	pertanggungjawaban </a:t>
            </a:r>
            <a:r>
              <a:rPr lang="id-ID" sz="2000" spc="-5" dirty="0">
                <a:effectLst/>
                <a:latin typeface="Cambria" panose="02040503050406030204" pitchFamily="18" charset="0"/>
                <a:ea typeface="Cambria" panose="02040503050406030204" pitchFamily="18" charset="0"/>
                <a:cs typeface="Cambria" panose="02040503050406030204" pitchFamily="18" charset="0"/>
              </a:rPr>
              <a:t>apabila</a:t>
            </a:r>
            <a:r>
              <a:rPr lang="id-ID" sz="2000" spc="-295" dirty="0">
                <a:effectLst/>
                <a:latin typeface="Cambria" panose="02040503050406030204" pitchFamily="18" charset="0"/>
                <a:ea typeface="Cambria" panose="02040503050406030204" pitchFamily="18" charset="0"/>
                <a:cs typeface="Cambria" panose="02040503050406030204" pitchFamily="18" charset="0"/>
              </a:rPr>
              <a:t> </a:t>
            </a:r>
            <a:r>
              <a:rPr lang="id-ID" sz="2000" dirty="0">
                <a:effectLst/>
                <a:latin typeface="Cambria" panose="02040503050406030204" pitchFamily="18" charset="0"/>
                <a:ea typeface="Cambria" panose="02040503050406030204" pitchFamily="18" charset="0"/>
                <a:cs typeface="Cambria" panose="02040503050406030204" pitchFamily="18" charset="0"/>
              </a:rPr>
              <a:t>mengundurkan</a:t>
            </a:r>
            <a:r>
              <a:rPr lang="id-ID" sz="2000" spc="305" dirty="0">
                <a:effectLst/>
                <a:latin typeface="Cambria" panose="02040503050406030204" pitchFamily="18" charset="0"/>
                <a:ea typeface="Cambria" panose="02040503050406030204" pitchFamily="18" charset="0"/>
                <a:cs typeface="Cambria" panose="02040503050406030204" pitchFamily="18" charset="0"/>
              </a:rPr>
              <a:t> </a:t>
            </a:r>
            <a:r>
              <a:rPr lang="id-ID" sz="2000" dirty="0">
                <a:effectLst/>
                <a:latin typeface="Cambria" panose="02040503050406030204" pitchFamily="18" charset="0"/>
                <a:ea typeface="Cambria" panose="02040503050406030204" pitchFamily="18" charset="0"/>
                <a:cs typeface="Cambria" panose="02040503050406030204" pitchFamily="18" charset="0"/>
              </a:rPr>
              <a:t>diri</a:t>
            </a:r>
            <a:r>
              <a:rPr lang="id-ID" sz="2000" spc="305" dirty="0">
                <a:effectLst/>
                <a:latin typeface="Cambria" panose="02040503050406030204" pitchFamily="18" charset="0"/>
                <a:ea typeface="Cambria" panose="02040503050406030204" pitchFamily="18" charset="0"/>
                <a:cs typeface="Cambria" panose="02040503050406030204" pitchFamily="18" charset="0"/>
              </a:rPr>
              <a:t> </a:t>
            </a:r>
            <a:r>
              <a:rPr lang="id-ID" sz="2000" dirty="0">
                <a:effectLst/>
                <a:latin typeface="Cambria" panose="02040503050406030204" pitchFamily="18" charset="0"/>
                <a:ea typeface="Cambria" panose="02040503050406030204" pitchFamily="18" charset="0"/>
                <a:cs typeface="Cambria" panose="02040503050406030204" pitchFamily="18" charset="0"/>
              </a:rPr>
              <a:t>atau</a:t>
            </a:r>
            <a:r>
              <a:rPr lang="id-ID" sz="2000" spc="305" dirty="0">
                <a:effectLst/>
                <a:latin typeface="Cambria" panose="02040503050406030204" pitchFamily="18" charset="0"/>
                <a:ea typeface="Cambria" panose="02040503050406030204" pitchFamily="18" charset="0"/>
                <a:cs typeface="Cambria" panose="02040503050406030204" pitchFamily="18" charset="0"/>
              </a:rPr>
              <a:t> </a:t>
            </a:r>
            <a:r>
              <a:rPr lang="id-ID" sz="2000" dirty="0">
                <a:effectLst/>
                <a:latin typeface="Cambria" panose="02040503050406030204" pitchFamily="18" charset="0"/>
                <a:ea typeface="Cambria" panose="02040503050406030204" pitchFamily="18" charset="0"/>
                <a:cs typeface="Cambria" panose="02040503050406030204" pitchFamily="18" charset="0"/>
              </a:rPr>
              <a:t>melepaskan</a:t>
            </a:r>
            <a:r>
              <a:rPr lang="id-ID" sz="2000" spc="305" dirty="0">
                <a:effectLst/>
                <a:latin typeface="Cambria" panose="02040503050406030204" pitchFamily="18" charset="0"/>
                <a:ea typeface="Cambria" panose="02040503050406030204" pitchFamily="18" charset="0"/>
                <a:cs typeface="Cambria" panose="02040503050406030204" pitchFamily="18" charset="0"/>
              </a:rPr>
              <a:t> </a:t>
            </a:r>
            <a:r>
              <a:rPr lang="id-ID" sz="2000" dirty="0">
                <a:effectLst/>
                <a:latin typeface="Cambria" panose="02040503050406030204" pitchFamily="18" charset="0"/>
                <a:ea typeface="Cambria" panose="02040503050406030204" pitchFamily="18" charset="0"/>
                <a:cs typeface="Cambria" panose="02040503050406030204" pitchFamily="18" charset="0"/>
              </a:rPr>
              <a:t>tanggung</a:t>
            </a:r>
            <a:r>
              <a:rPr lang="id-ID" sz="2000" spc="5" dirty="0">
                <a:effectLst/>
                <a:latin typeface="Cambria" panose="02040503050406030204" pitchFamily="18" charset="0"/>
                <a:ea typeface="Cambria" panose="02040503050406030204" pitchFamily="18" charset="0"/>
                <a:cs typeface="Cambria" panose="02040503050406030204" pitchFamily="18" charset="0"/>
              </a:rPr>
              <a:t> </a:t>
            </a:r>
            <a:r>
              <a:rPr lang="id-ID" sz="2000" dirty="0">
                <a:effectLst/>
                <a:latin typeface="Cambria" panose="02040503050406030204" pitchFamily="18" charset="0"/>
                <a:ea typeface="Cambria" panose="02040503050406030204" pitchFamily="18" charset="0"/>
                <a:cs typeface="Cambria" panose="02040503050406030204" pitchFamily="18" charset="0"/>
              </a:rPr>
              <a:t>jawab</a:t>
            </a:r>
            <a:r>
              <a:rPr lang="id-ID" sz="2000" spc="5" dirty="0">
                <a:effectLst/>
                <a:latin typeface="Cambria" panose="02040503050406030204" pitchFamily="18" charset="0"/>
                <a:ea typeface="Cambria" panose="02040503050406030204" pitchFamily="18" charset="0"/>
                <a:cs typeface="Cambria" panose="02040503050406030204" pitchFamily="18" charset="0"/>
              </a:rPr>
              <a:t> </a:t>
            </a:r>
            <a:r>
              <a:rPr lang="id-ID" sz="2000" dirty="0">
                <a:effectLst/>
                <a:latin typeface="Cambria" panose="02040503050406030204" pitchFamily="18" charset="0"/>
                <a:ea typeface="Cambria" panose="02040503050406030204" pitchFamily="18" charset="0"/>
                <a:cs typeface="Cambria" panose="02040503050406030204" pitchFamily="18" charset="0"/>
              </a:rPr>
              <a:t>sesuai</a:t>
            </a:r>
            <a:r>
              <a:rPr lang="id-ID" sz="2000" spc="5" dirty="0">
                <a:effectLst/>
                <a:latin typeface="Cambria" panose="02040503050406030204" pitchFamily="18" charset="0"/>
                <a:ea typeface="Cambria" panose="02040503050406030204" pitchFamily="18" charset="0"/>
                <a:cs typeface="Cambria" panose="02040503050406030204" pitchFamily="18" charset="0"/>
              </a:rPr>
              <a:t> </a:t>
            </a:r>
            <a:r>
              <a:rPr lang="id-ID" sz="2000" dirty="0">
                <a:effectLst/>
                <a:latin typeface="Cambria" panose="02040503050406030204" pitchFamily="18" charset="0"/>
                <a:ea typeface="Cambria" panose="02040503050406030204" pitchFamily="18" charset="0"/>
                <a:cs typeface="Cambria" panose="02040503050406030204" pitchFamily="18" charset="0"/>
              </a:rPr>
              <a:t>dengan</a:t>
            </a:r>
            <a:r>
              <a:rPr lang="id-ID" sz="2000" spc="5" dirty="0">
                <a:effectLst/>
                <a:latin typeface="Cambria" panose="02040503050406030204" pitchFamily="18" charset="0"/>
                <a:ea typeface="Cambria" panose="02040503050406030204" pitchFamily="18" charset="0"/>
                <a:cs typeface="Cambria" panose="02040503050406030204" pitchFamily="18" charset="0"/>
              </a:rPr>
              <a:t> </a:t>
            </a:r>
            <a:r>
              <a:rPr lang="id-ID" sz="2000" dirty="0">
                <a:effectLst/>
                <a:latin typeface="Cambria" panose="02040503050406030204" pitchFamily="18" charset="0"/>
                <a:ea typeface="Cambria" panose="02040503050406030204" pitchFamily="18" charset="0"/>
                <a:cs typeface="Cambria" panose="02040503050406030204" pitchFamily="18" charset="0"/>
              </a:rPr>
              <a:t>peraturan</a:t>
            </a:r>
            <a:r>
              <a:rPr lang="id-ID" sz="2000" spc="5" dirty="0">
                <a:effectLst/>
                <a:latin typeface="Cambria" panose="02040503050406030204" pitchFamily="18" charset="0"/>
                <a:ea typeface="Cambria" panose="02040503050406030204" pitchFamily="18" charset="0"/>
                <a:cs typeface="Cambria" panose="02040503050406030204" pitchFamily="18" charset="0"/>
              </a:rPr>
              <a:t> </a:t>
            </a:r>
            <a:r>
              <a:rPr lang="id-ID" sz="2000" dirty="0">
                <a:effectLst/>
                <a:latin typeface="Cambria" panose="02040503050406030204" pitchFamily="18" charset="0"/>
                <a:ea typeface="Cambria" panose="02040503050406030204" pitchFamily="18" charset="0"/>
                <a:cs typeface="Cambria" panose="02040503050406030204" pitchFamily="18" charset="0"/>
              </a:rPr>
              <a:t>perundang-</a:t>
            </a:r>
            <a:r>
              <a:rPr lang="id-ID" sz="2000" spc="-290" dirty="0">
                <a:effectLst/>
                <a:latin typeface="Cambria" panose="02040503050406030204" pitchFamily="18" charset="0"/>
                <a:ea typeface="Cambria" panose="02040503050406030204" pitchFamily="18" charset="0"/>
                <a:cs typeface="Cambria" panose="02040503050406030204" pitchFamily="18" charset="0"/>
              </a:rPr>
              <a:t> </a:t>
            </a:r>
            <a:r>
              <a:rPr lang="id-ID" sz="2000" dirty="0">
                <a:effectLst/>
                <a:latin typeface="Cambria" panose="02040503050406030204" pitchFamily="18" charset="0"/>
                <a:ea typeface="Cambria" panose="02040503050406030204" pitchFamily="18" charset="0"/>
                <a:cs typeface="Cambria" panose="02040503050406030204" pitchFamily="18" charset="0"/>
              </a:rPr>
              <a:t>undangan;</a:t>
            </a:r>
            <a:r>
              <a:rPr lang="id-ID" sz="2000" spc="80" dirty="0">
                <a:effectLst/>
                <a:latin typeface="Cambria" panose="02040503050406030204" pitchFamily="18" charset="0"/>
                <a:ea typeface="Cambria" panose="02040503050406030204" pitchFamily="18" charset="0"/>
                <a:cs typeface="Cambria" panose="02040503050406030204" pitchFamily="18" charset="0"/>
              </a:rPr>
              <a:t> </a:t>
            </a:r>
            <a:r>
              <a:rPr lang="id-ID" sz="2000" dirty="0">
                <a:effectLst/>
                <a:latin typeface="Cambria" panose="02040503050406030204" pitchFamily="18" charset="0"/>
                <a:ea typeface="Cambria" panose="02040503050406030204" pitchFamily="18" charset="0"/>
                <a:cs typeface="Cambria" panose="02040503050406030204" pitchFamily="18" charset="0"/>
              </a:rPr>
              <a:t>dan</a:t>
            </a:r>
          </a:p>
          <a:p>
            <a:pPr marL="342900" marR="212725" lvl="0" indent="-342900" algn="just">
              <a:lnSpc>
                <a:spcPct val="120000"/>
              </a:lnSpc>
              <a:spcBef>
                <a:spcPts val="410"/>
              </a:spcBef>
              <a:buSzPts val="1200"/>
              <a:buFont typeface="Cambria" panose="02040503050406030204" pitchFamily="18" charset="0"/>
              <a:buAutoNum type="alphaLcPeriod" startAt="4"/>
              <a:tabLst>
                <a:tab pos="1779270" algn="l"/>
              </a:tabLst>
            </a:pPr>
            <a:r>
              <a:rPr lang="id-ID" sz="2000" dirty="0">
                <a:effectLst/>
                <a:latin typeface="Cambria" panose="02040503050406030204" pitchFamily="18" charset="0"/>
                <a:ea typeface="Cambria" panose="02040503050406030204" pitchFamily="18" charset="0"/>
                <a:cs typeface="Cambria" panose="02040503050406030204" pitchFamily="18" charset="0"/>
              </a:rPr>
              <a:t>melakukan</a:t>
            </a:r>
            <a:r>
              <a:rPr lang="id-ID" sz="2000" spc="5" dirty="0">
                <a:effectLst/>
                <a:latin typeface="Cambria" panose="02040503050406030204" pitchFamily="18" charset="0"/>
                <a:ea typeface="Cambria" panose="02040503050406030204" pitchFamily="18" charset="0"/>
                <a:cs typeface="Cambria" panose="02040503050406030204" pitchFamily="18" charset="0"/>
              </a:rPr>
              <a:t> </a:t>
            </a:r>
            <a:r>
              <a:rPr lang="id-ID" sz="2000" dirty="0">
                <a:effectLst/>
                <a:latin typeface="Cambria" panose="02040503050406030204" pitchFamily="18" charset="0"/>
                <a:ea typeface="Cambria" panose="02040503050406030204" pitchFamily="18" charset="0"/>
                <a:cs typeface="Cambria" panose="02040503050406030204" pitchFamily="18" charset="0"/>
              </a:rPr>
              <a:t>evaluasi</a:t>
            </a:r>
            <a:r>
              <a:rPr lang="id-ID" sz="2000" spc="5" dirty="0">
                <a:effectLst/>
                <a:latin typeface="Cambria" panose="02040503050406030204" pitchFamily="18" charset="0"/>
                <a:ea typeface="Cambria" panose="02040503050406030204" pitchFamily="18" charset="0"/>
                <a:cs typeface="Cambria" panose="02040503050406030204" pitchFamily="18" charset="0"/>
              </a:rPr>
              <a:t> </a:t>
            </a:r>
            <a:r>
              <a:rPr lang="id-ID" sz="2000" dirty="0">
                <a:effectLst/>
                <a:latin typeface="Cambria" panose="02040503050406030204" pitchFamily="18" charset="0"/>
                <a:ea typeface="Cambria" panose="02040503050406030204" pitchFamily="18" charset="0"/>
                <a:cs typeface="Cambria" panose="02040503050406030204" pitchFamily="18" charset="0"/>
              </a:rPr>
              <a:t>dan</a:t>
            </a:r>
            <a:r>
              <a:rPr lang="id-ID" sz="2000" spc="5" dirty="0">
                <a:effectLst/>
                <a:latin typeface="Cambria" panose="02040503050406030204" pitchFamily="18" charset="0"/>
                <a:ea typeface="Cambria" panose="02040503050406030204" pitchFamily="18" charset="0"/>
                <a:cs typeface="Cambria" panose="02040503050406030204" pitchFamily="18" charset="0"/>
              </a:rPr>
              <a:t> </a:t>
            </a:r>
            <a:r>
              <a:rPr lang="id-ID" sz="2000" dirty="0">
                <a:effectLst/>
                <a:latin typeface="Cambria" panose="02040503050406030204" pitchFamily="18" charset="0"/>
                <a:ea typeface="Cambria" panose="02040503050406030204" pitchFamily="18" charset="0"/>
                <a:cs typeface="Cambria" panose="02040503050406030204" pitchFamily="18" charset="0"/>
              </a:rPr>
              <a:t>membuat</a:t>
            </a:r>
            <a:r>
              <a:rPr lang="id-ID" sz="2000" spc="305" dirty="0">
                <a:effectLst/>
                <a:latin typeface="Cambria" panose="02040503050406030204" pitchFamily="18" charset="0"/>
                <a:ea typeface="Cambria" panose="02040503050406030204" pitchFamily="18" charset="0"/>
                <a:cs typeface="Cambria" panose="02040503050406030204" pitchFamily="18" charset="0"/>
              </a:rPr>
              <a:t> </a:t>
            </a:r>
            <a:r>
              <a:rPr lang="id-ID" sz="2000" dirty="0">
                <a:effectLst/>
                <a:latin typeface="Cambria" panose="02040503050406030204" pitchFamily="18" charset="0"/>
                <a:ea typeface="Cambria" panose="02040503050406030204" pitchFamily="18" charset="0"/>
                <a:cs typeface="Cambria" panose="02040503050406030204" pitchFamily="18" charset="0"/>
              </a:rPr>
              <a:t>laporan</a:t>
            </a:r>
            <a:r>
              <a:rPr lang="id-ID" sz="2000" spc="5" dirty="0">
                <a:effectLst/>
                <a:latin typeface="Cambria" panose="02040503050406030204" pitchFamily="18" charset="0"/>
                <a:ea typeface="Cambria" panose="02040503050406030204" pitchFamily="18" charset="0"/>
                <a:cs typeface="Cambria" panose="02040503050406030204" pitchFamily="18" charset="0"/>
              </a:rPr>
              <a:t> </a:t>
            </a:r>
            <a:r>
              <a:rPr lang="id-ID" sz="2000" dirty="0">
                <a:effectLst/>
                <a:latin typeface="Cambria" panose="02040503050406030204" pitchFamily="18" charset="0"/>
                <a:ea typeface="Cambria" panose="02040503050406030204" pitchFamily="18" charset="0"/>
                <a:cs typeface="Cambria" panose="02040503050406030204" pitchFamily="18" charset="0"/>
              </a:rPr>
              <a:t>keuangan dan kinerja kepada penyelenggara secara</a:t>
            </a:r>
            <a:r>
              <a:rPr lang="id-ID" sz="2000" spc="5" dirty="0">
                <a:effectLst/>
                <a:latin typeface="Cambria" panose="02040503050406030204" pitchFamily="18" charset="0"/>
                <a:ea typeface="Cambria" panose="02040503050406030204" pitchFamily="18" charset="0"/>
                <a:cs typeface="Cambria" panose="02040503050406030204" pitchFamily="18" charset="0"/>
              </a:rPr>
              <a:t> </a:t>
            </a:r>
            <a:r>
              <a:rPr lang="id-ID" sz="2000" dirty="0">
                <a:effectLst/>
                <a:latin typeface="Cambria" panose="02040503050406030204" pitchFamily="18" charset="0"/>
                <a:ea typeface="Cambria" panose="02040503050406030204" pitchFamily="18" charset="0"/>
                <a:cs typeface="Cambria" panose="02040503050406030204" pitchFamily="18" charset="0"/>
              </a:rPr>
              <a:t>berkala.</a:t>
            </a:r>
          </a:p>
          <a:p>
            <a:pPr marL="342900" marR="213360" lvl="0" indent="-342900" algn="just">
              <a:lnSpc>
                <a:spcPct val="120000"/>
              </a:lnSpc>
              <a:spcBef>
                <a:spcPts val="405"/>
              </a:spcBef>
              <a:spcAft>
                <a:spcPts val="0"/>
              </a:spcAft>
              <a:buSzPts val="1200"/>
              <a:buFont typeface="Cambria" panose="02040503050406030204" pitchFamily="18" charset="0"/>
              <a:buAutoNum type="alphaLcPeriod"/>
              <a:tabLst>
                <a:tab pos="1779270" algn="l"/>
              </a:tabLst>
            </a:pPr>
            <a:endParaRPr lang="id-ID" sz="2000" dirty="0">
              <a:effectLst/>
              <a:latin typeface="Cambria" panose="02040503050406030204" pitchFamily="18" charset="0"/>
              <a:ea typeface="Cambria" panose="02040503050406030204" pitchFamily="18" charset="0"/>
              <a:cs typeface="Cambria" panose="02040503050406030204" pitchFamily="18" charset="0"/>
            </a:endParaRPr>
          </a:p>
          <a:p>
            <a:pPr marL="342900" marR="213360" lvl="0" indent="-342900" algn="just">
              <a:lnSpc>
                <a:spcPct val="120000"/>
              </a:lnSpc>
              <a:spcBef>
                <a:spcPts val="405"/>
              </a:spcBef>
              <a:spcAft>
                <a:spcPts val="0"/>
              </a:spcAft>
              <a:buSzPts val="1200"/>
              <a:buFont typeface="Cambria" panose="02040503050406030204" pitchFamily="18" charset="0"/>
              <a:buAutoNum type="alphaLcPeriod"/>
              <a:tabLst>
                <a:tab pos="1779270" algn="l"/>
              </a:tabLst>
            </a:pPr>
            <a:endParaRPr lang="id-ID" sz="2000" dirty="0">
              <a:effectLst/>
              <a:latin typeface="Cambria" panose="02040503050406030204" pitchFamily="18" charset="0"/>
              <a:ea typeface="Cambria" panose="02040503050406030204" pitchFamily="18" charset="0"/>
              <a:cs typeface="Cambria" panose="02040503050406030204" pitchFamily="18" charset="0"/>
            </a:endParaRPr>
          </a:p>
          <a:p>
            <a:pPr marL="0" indent="0" algn="just">
              <a:buNone/>
            </a:pPr>
            <a:endParaRPr lang="id-ID" sz="3200" dirty="0"/>
          </a:p>
        </p:txBody>
      </p:sp>
    </p:spTree>
    <p:extLst>
      <p:ext uri="{BB962C8B-B14F-4D97-AF65-F5344CB8AC3E}">
        <p14:creationId xmlns:p14="http://schemas.microsoft.com/office/powerpoint/2010/main" val="7197082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573EBE7-1290-4DBD-8BD5-5426366C57A3}"/>
              </a:ext>
            </a:extLst>
          </p:cNvPr>
          <p:cNvSpPr>
            <a:spLocks noGrp="1"/>
          </p:cNvSpPr>
          <p:nvPr>
            <p:ph type="title"/>
          </p:nvPr>
        </p:nvSpPr>
        <p:spPr>
          <a:xfrm>
            <a:off x="1205000" y="927809"/>
            <a:ext cx="9603275" cy="1049235"/>
          </a:xfrm>
        </p:spPr>
        <p:txBody>
          <a:bodyPr/>
          <a:lstStyle/>
          <a:p>
            <a:r>
              <a:rPr lang="id-ID" sz="4400" dirty="0">
                <a:effectLst/>
                <a:latin typeface="Cambria" panose="02040503050406030204" pitchFamily="18" charset="0"/>
                <a:ea typeface="Cambria" panose="02040503050406030204" pitchFamily="18" charset="0"/>
                <a:cs typeface="Cambria" panose="02040503050406030204" pitchFamily="18" charset="0"/>
              </a:rPr>
              <a:t>Pelaksana</a:t>
            </a:r>
            <a:r>
              <a:rPr lang="id-ID" sz="4400" spc="65" dirty="0">
                <a:effectLst/>
                <a:latin typeface="Cambria" panose="02040503050406030204" pitchFamily="18" charset="0"/>
                <a:ea typeface="Cambria" panose="02040503050406030204" pitchFamily="18" charset="0"/>
                <a:cs typeface="Cambria" panose="02040503050406030204" pitchFamily="18" charset="0"/>
              </a:rPr>
              <a:t> </a:t>
            </a:r>
            <a:r>
              <a:rPr lang="id-ID" sz="4400" dirty="0">
                <a:effectLst/>
                <a:latin typeface="Cambria" panose="02040503050406030204" pitchFamily="18" charset="0"/>
                <a:ea typeface="Cambria" panose="02040503050406030204" pitchFamily="18" charset="0"/>
                <a:cs typeface="Cambria" panose="02040503050406030204" pitchFamily="18" charset="0"/>
              </a:rPr>
              <a:t>dilarang :</a:t>
            </a:r>
            <a:endParaRPr lang="id-ID" dirty="0"/>
          </a:p>
        </p:txBody>
      </p:sp>
      <p:sp>
        <p:nvSpPr>
          <p:cNvPr id="3" name="Content Placeholder 2">
            <a:extLst>
              <a:ext uri="{FF2B5EF4-FFF2-40B4-BE49-F238E27FC236}">
                <a16:creationId xmlns:a16="http://schemas.microsoft.com/office/drawing/2014/main" xmlns="" id="{2C9A7B04-73CF-4B8B-A062-0FAC2497E878}"/>
              </a:ext>
            </a:extLst>
          </p:cNvPr>
          <p:cNvSpPr>
            <a:spLocks noGrp="1"/>
          </p:cNvSpPr>
          <p:nvPr>
            <p:ph idx="1"/>
          </p:nvPr>
        </p:nvSpPr>
        <p:spPr>
          <a:xfrm>
            <a:off x="910119" y="1842844"/>
            <a:ext cx="10515600" cy="4697484"/>
          </a:xfrm>
        </p:spPr>
        <p:txBody>
          <a:bodyPr>
            <a:normAutofit/>
          </a:bodyPr>
          <a:lstStyle/>
          <a:p>
            <a:pPr marL="342900" marR="212090" lvl="0" indent="-342900" algn="just">
              <a:lnSpc>
                <a:spcPct val="120000"/>
              </a:lnSpc>
              <a:spcBef>
                <a:spcPts val="585"/>
              </a:spcBef>
              <a:spcAft>
                <a:spcPts val="0"/>
              </a:spcAft>
              <a:buSzPts val="1200"/>
              <a:buFont typeface="Cambria" panose="02040503050406030204" pitchFamily="18" charset="0"/>
              <a:buAutoNum type="alphaLcPeriod"/>
              <a:tabLst>
                <a:tab pos="1779270" algn="l"/>
              </a:tabLst>
            </a:pPr>
            <a:r>
              <a:rPr lang="id-ID" sz="2200" dirty="0">
                <a:effectLst/>
                <a:latin typeface="Cambria" panose="02040503050406030204" pitchFamily="18" charset="0"/>
                <a:ea typeface="Cambria" panose="02040503050406030204" pitchFamily="18" charset="0"/>
                <a:cs typeface="Cambria" panose="02040503050406030204" pitchFamily="18" charset="0"/>
              </a:rPr>
              <a:t>merangkap</a:t>
            </a:r>
            <a:r>
              <a:rPr lang="id-ID" sz="2200" spc="5" dirty="0">
                <a:effectLst/>
                <a:latin typeface="Cambria" panose="02040503050406030204" pitchFamily="18" charset="0"/>
                <a:ea typeface="Cambria" panose="02040503050406030204" pitchFamily="18" charset="0"/>
                <a:cs typeface="Cambria" panose="02040503050406030204" pitchFamily="18" charset="0"/>
              </a:rPr>
              <a:t> </a:t>
            </a:r>
            <a:r>
              <a:rPr lang="id-ID" sz="2200" dirty="0">
                <a:effectLst/>
                <a:latin typeface="Cambria" panose="02040503050406030204" pitchFamily="18" charset="0"/>
                <a:ea typeface="Cambria" panose="02040503050406030204" pitchFamily="18" charset="0"/>
                <a:cs typeface="Cambria" panose="02040503050406030204" pitchFamily="18" charset="0"/>
              </a:rPr>
              <a:t>sebagai</a:t>
            </a:r>
            <a:r>
              <a:rPr lang="id-ID" sz="2200" spc="5" dirty="0">
                <a:effectLst/>
                <a:latin typeface="Cambria" panose="02040503050406030204" pitchFamily="18" charset="0"/>
                <a:ea typeface="Cambria" panose="02040503050406030204" pitchFamily="18" charset="0"/>
                <a:cs typeface="Cambria" panose="02040503050406030204" pitchFamily="18" charset="0"/>
              </a:rPr>
              <a:t> </a:t>
            </a:r>
            <a:r>
              <a:rPr lang="id-ID" sz="2200" dirty="0">
                <a:effectLst/>
                <a:latin typeface="Cambria" panose="02040503050406030204" pitchFamily="18" charset="0"/>
                <a:ea typeface="Cambria" panose="02040503050406030204" pitchFamily="18" charset="0"/>
                <a:cs typeface="Cambria" panose="02040503050406030204" pitchFamily="18" charset="0"/>
              </a:rPr>
              <a:t>komisaris</a:t>
            </a:r>
            <a:r>
              <a:rPr lang="id-ID" sz="2200" spc="5" dirty="0">
                <a:effectLst/>
                <a:latin typeface="Cambria" panose="02040503050406030204" pitchFamily="18" charset="0"/>
                <a:ea typeface="Cambria" panose="02040503050406030204" pitchFamily="18" charset="0"/>
                <a:cs typeface="Cambria" panose="02040503050406030204" pitchFamily="18" charset="0"/>
              </a:rPr>
              <a:t> </a:t>
            </a:r>
            <a:r>
              <a:rPr lang="id-ID" sz="2200" dirty="0">
                <a:effectLst/>
                <a:latin typeface="Cambria" panose="02040503050406030204" pitchFamily="18" charset="0"/>
                <a:ea typeface="Cambria" panose="02040503050406030204" pitchFamily="18" charset="0"/>
                <a:cs typeface="Cambria" panose="02040503050406030204" pitchFamily="18" charset="0"/>
              </a:rPr>
              <a:t>atau</a:t>
            </a:r>
            <a:r>
              <a:rPr lang="id-ID" sz="2200" spc="5" dirty="0">
                <a:effectLst/>
                <a:latin typeface="Cambria" panose="02040503050406030204" pitchFamily="18" charset="0"/>
                <a:ea typeface="Cambria" panose="02040503050406030204" pitchFamily="18" charset="0"/>
                <a:cs typeface="Cambria" panose="02040503050406030204" pitchFamily="18" charset="0"/>
              </a:rPr>
              <a:t> </a:t>
            </a:r>
            <a:r>
              <a:rPr lang="id-ID" sz="2200" dirty="0">
                <a:effectLst/>
                <a:latin typeface="Cambria" panose="02040503050406030204" pitchFamily="18" charset="0"/>
                <a:ea typeface="Cambria" panose="02040503050406030204" pitchFamily="18" charset="0"/>
                <a:cs typeface="Cambria" panose="02040503050406030204" pitchFamily="18" charset="0"/>
              </a:rPr>
              <a:t>pengurus</a:t>
            </a:r>
            <a:r>
              <a:rPr lang="id-ID" sz="2200" spc="5" dirty="0">
                <a:effectLst/>
                <a:latin typeface="Cambria" panose="02040503050406030204" pitchFamily="18" charset="0"/>
                <a:ea typeface="Cambria" panose="02040503050406030204" pitchFamily="18" charset="0"/>
                <a:cs typeface="Cambria" panose="02040503050406030204" pitchFamily="18" charset="0"/>
              </a:rPr>
              <a:t> </a:t>
            </a:r>
            <a:r>
              <a:rPr lang="id-ID" sz="2200" dirty="0">
                <a:effectLst/>
                <a:latin typeface="Cambria" panose="02040503050406030204" pitchFamily="18" charset="0"/>
                <a:ea typeface="Cambria" panose="02040503050406030204" pitchFamily="18" charset="0"/>
                <a:cs typeface="Cambria" panose="02040503050406030204" pitchFamily="18" charset="0"/>
              </a:rPr>
              <a:t>organisasi usaha bagi pelaksana yang berasal dari</a:t>
            </a:r>
            <a:r>
              <a:rPr lang="id-ID" sz="2200" spc="5" dirty="0">
                <a:effectLst/>
                <a:latin typeface="Cambria" panose="02040503050406030204" pitchFamily="18" charset="0"/>
                <a:ea typeface="Cambria" panose="02040503050406030204" pitchFamily="18" charset="0"/>
                <a:cs typeface="Cambria" panose="02040503050406030204" pitchFamily="18" charset="0"/>
              </a:rPr>
              <a:t> </a:t>
            </a:r>
            <a:r>
              <a:rPr lang="id-ID" sz="2200" dirty="0">
                <a:effectLst/>
                <a:latin typeface="Cambria" panose="02040503050406030204" pitchFamily="18" charset="0"/>
                <a:ea typeface="Cambria" panose="02040503050406030204" pitchFamily="18" charset="0"/>
                <a:cs typeface="Cambria" panose="02040503050406030204" pitchFamily="18" charset="0"/>
              </a:rPr>
              <a:t>lingkungan instansi pemerintah, badan usaha milik</a:t>
            </a:r>
            <a:r>
              <a:rPr lang="id-ID" sz="2200" spc="5" dirty="0">
                <a:effectLst/>
                <a:latin typeface="Cambria" panose="02040503050406030204" pitchFamily="18" charset="0"/>
                <a:ea typeface="Cambria" panose="02040503050406030204" pitchFamily="18" charset="0"/>
                <a:cs typeface="Cambria" panose="02040503050406030204" pitchFamily="18" charset="0"/>
              </a:rPr>
              <a:t> </a:t>
            </a:r>
            <a:r>
              <a:rPr lang="id-ID" sz="2200" dirty="0">
                <a:effectLst/>
                <a:latin typeface="Cambria" panose="02040503050406030204" pitchFamily="18" charset="0"/>
                <a:ea typeface="Cambria" panose="02040503050406030204" pitchFamily="18" charset="0"/>
                <a:cs typeface="Cambria" panose="02040503050406030204" pitchFamily="18" charset="0"/>
              </a:rPr>
              <a:t>negara,</a:t>
            </a:r>
            <a:r>
              <a:rPr lang="id-ID" sz="2200" spc="85" dirty="0">
                <a:effectLst/>
                <a:latin typeface="Cambria" panose="02040503050406030204" pitchFamily="18" charset="0"/>
                <a:ea typeface="Cambria" panose="02040503050406030204" pitchFamily="18" charset="0"/>
                <a:cs typeface="Cambria" panose="02040503050406030204" pitchFamily="18" charset="0"/>
              </a:rPr>
              <a:t> </a:t>
            </a:r>
            <a:r>
              <a:rPr lang="id-ID" sz="2200" dirty="0">
                <a:effectLst/>
                <a:latin typeface="Cambria" panose="02040503050406030204" pitchFamily="18" charset="0"/>
                <a:ea typeface="Cambria" panose="02040503050406030204" pitchFamily="18" charset="0"/>
                <a:cs typeface="Cambria" panose="02040503050406030204" pitchFamily="18" charset="0"/>
              </a:rPr>
              <a:t>dan</a:t>
            </a:r>
            <a:r>
              <a:rPr lang="id-ID" sz="2200" spc="85" dirty="0">
                <a:effectLst/>
                <a:latin typeface="Cambria" panose="02040503050406030204" pitchFamily="18" charset="0"/>
                <a:ea typeface="Cambria" panose="02040503050406030204" pitchFamily="18" charset="0"/>
                <a:cs typeface="Cambria" panose="02040503050406030204" pitchFamily="18" charset="0"/>
              </a:rPr>
              <a:t> </a:t>
            </a:r>
            <a:r>
              <a:rPr lang="id-ID" sz="2200" dirty="0">
                <a:effectLst/>
                <a:latin typeface="Cambria" panose="02040503050406030204" pitchFamily="18" charset="0"/>
                <a:ea typeface="Cambria" panose="02040503050406030204" pitchFamily="18" charset="0"/>
                <a:cs typeface="Cambria" panose="02040503050406030204" pitchFamily="18" charset="0"/>
              </a:rPr>
              <a:t>badan</a:t>
            </a:r>
            <a:r>
              <a:rPr lang="id-ID" sz="2200" spc="90" dirty="0">
                <a:effectLst/>
                <a:latin typeface="Cambria" panose="02040503050406030204" pitchFamily="18" charset="0"/>
                <a:ea typeface="Cambria" panose="02040503050406030204" pitchFamily="18" charset="0"/>
                <a:cs typeface="Cambria" panose="02040503050406030204" pitchFamily="18" charset="0"/>
              </a:rPr>
              <a:t> </a:t>
            </a:r>
            <a:r>
              <a:rPr lang="id-ID" sz="2200" dirty="0">
                <a:effectLst/>
                <a:latin typeface="Cambria" panose="02040503050406030204" pitchFamily="18" charset="0"/>
                <a:ea typeface="Cambria" panose="02040503050406030204" pitchFamily="18" charset="0"/>
                <a:cs typeface="Cambria" panose="02040503050406030204" pitchFamily="18" charset="0"/>
              </a:rPr>
              <a:t>usaha</a:t>
            </a:r>
            <a:r>
              <a:rPr lang="id-ID" sz="2200" spc="85" dirty="0">
                <a:effectLst/>
                <a:latin typeface="Cambria" panose="02040503050406030204" pitchFamily="18" charset="0"/>
                <a:ea typeface="Cambria" panose="02040503050406030204" pitchFamily="18" charset="0"/>
                <a:cs typeface="Cambria" panose="02040503050406030204" pitchFamily="18" charset="0"/>
              </a:rPr>
              <a:t> </a:t>
            </a:r>
            <a:r>
              <a:rPr lang="id-ID" sz="2200" dirty="0">
                <a:effectLst/>
                <a:latin typeface="Cambria" panose="02040503050406030204" pitchFamily="18" charset="0"/>
                <a:ea typeface="Cambria" panose="02040503050406030204" pitchFamily="18" charset="0"/>
                <a:cs typeface="Cambria" panose="02040503050406030204" pitchFamily="18" charset="0"/>
              </a:rPr>
              <a:t>milik</a:t>
            </a:r>
            <a:r>
              <a:rPr lang="id-ID" sz="2200" spc="85" dirty="0">
                <a:effectLst/>
                <a:latin typeface="Cambria" panose="02040503050406030204" pitchFamily="18" charset="0"/>
                <a:ea typeface="Cambria" panose="02040503050406030204" pitchFamily="18" charset="0"/>
                <a:cs typeface="Cambria" panose="02040503050406030204" pitchFamily="18" charset="0"/>
              </a:rPr>
              <a:t> </a:t>
            </a:r>
            <a:r>
              <a:rPr lang="id-ID" sz="2200" dirty="0">
                <a:effectLst/>
                <a:latin typeface="Cambria" panose="02040503050406030204" pitchFamily="18" charset="0"/>
                <a:ea typeface="Cambria" panose="02040503050406030204" pitchFamily="18" charset="0"/>
                <a:cs typeface="Cambria" panose="02040503050406030204" pitchFamily="18" charset="0"/>
              </a:rPr>
              <a:t>daerah;</a:t>
            </a:r>
          </a:p>
          <a:p>
            <a:pPr marL="342900" marR="213995" lvl="0" indent="-342900" algn="just">
              <a:lnSpc>
                <a:spcPct val="120000"/>
              </a:lnSpc>
              <a:spcBef>
                <a:spcPts val="300"/>
              </a:spcBef>
              <a:spcAft>
                <a:spcPts val="0"/>
              </a:spcAft>
              <a:buSzPts val="1200"/>
              <a:buFont typeface="Cambria" panose="02040503050406030204" pitchFamily="18" charset="0"/>
              <a:buAutoNum type="alphaLcPeriod"/>
              <a:tabLst>
                <a:tab pos="1779270" algn="l"/>
              </a:tabLst>
            </a:pPr>
            <a:r>
              <a:rPr lang="id-ID" sz="2200" dirty="0">
                <a:effectLst/>
                <a:latin typeface="Cambria" panose="02040503050406030204" pitchFamily="18" charset="0"/>
                <a:ea typeface="Cambria" panose="02040503050406030204" pitchFamily="18" charset="0"/>
                <a:cs typeface="Cambria" panose="02040503050406030204" pitchFamily="18" charset="0"/>
              </a:rPr>
              <a:t>meninggalkan</a:t>
            </a:r>
            <a:r>
              <a:rPr lang="id-ID" sz="2200" spc="5" dirty="0">
                <a:effectLst/>
                <a:latin typeface="Cambria" panose="02040503050406030204" pitchFamily="18" charset="0"/>
                <a:ea typeface="Cambria" panose="02040503050406030204" pitchFamily="18" charset="0"/>
                <a:cs typeface="Cambria" panose="02040503050406030204" pitchFamily="18" charset="0"/>
              </a:rPr>
              <a:t> </a:t>
            </a:r>
            <a:r>
              <a:rPr lang="id-ID" sz="2200" dirty="0">
                <a:effectLst/>
                <a:latin typeface="Cambria" panose="02040503050406030204" pitchFamily="18" charset="0"/>
                <a:ea typeface="Cambria" panose="02040503050406030204" pitchFamily="18" charset="0"/>
                <a:cs typeface="Cambria" panose="02040503050406030204" pitchFamily="18" charset="0"/>
              </a:rPr>
              <a:t>tugas</a:t>
            </a:r>
            <a:r>
              <a:rPr lang="id-ID" sz="2200" spc="5" dirty="0">
                <a:effectLst/>
                <a:latin typeface="Cambria" panose="02040503050406030204" pitchFamily="18" charset="0"/>
                <a:ea typeface="Cambria" panose="02040503050406030204" pitchFamily="18" charset="0"/>
                <a:cs typeface="Cambria" panose="02040503050406030204" pitchFamily="18" charset="0"/>
              </a:rPr>
              <a:t> </a:t>
            </a:r>
            <a:r>
              <a:rPr lang="id-ID" sz="2200" dirty="0">
                <a:effectLst/>
                <a:latin typeface="Cambria" panose="02040503050406030204" pitchFamily="18" charset="0"/>
                <a:ea typeface="Cambria" panose="02040503050406030204" pitchFamily="18" charset="0"/>
                <a:cs typeface="Cambria" panose="02040503050406030204" pitchFamily="18" charset="0"/>
              </a:rPr>
              <a:t>dan</a:t>
            </a:r>
            <a:r>
              <a:rPr lang="id-ID" sz="2200" spc="5" dirty="0">
                <a:effectLst/>
                <a:latin typeface="Cambria" panose="02040503050406030204" pitchFamily="18" charset="0"/>
                <a:ea typeface="Cambria" panose="02040503050406030204" pitchFamily="18" charset="0"/>
                <a:cs typeface="Cambria" panose="02040503050406030204" pitchFamily="18" charset="0"/>
              </a:rPr>
              <a:t> </a:t>
            </a:r>
            <a:r>
              <a:rPr lang="id-ID" sz="2200" dirty="0">
                <a:effectLst/>
                <a:latin typeface="Cambria" panose="02040503050406030204" pitchFamily="18" charset="0"/>
                <a:ea typeface="Cambria" panose="02040503050406030204" pitchFamily="18" charset="0"/>
                <a:cs typeface="Cambria" panose="02040503050406030204" pitchFamily="18" charset="0"/>
              </a:rPr>
              <a:t>kewajiban,</a:t>
            </a:r>
            <a:r>
              <a:rPr lang="id-ID" sz="2200" spc="5" dirty="0">
                <a:effectLst/>
                <a:latin typeface="Cambria" panose="02040503050406030204" pitchFamily="18" charset="0"/>
                <a:ea typeface="Cambria" panose="02040503050406030204" pitchFamily="18" charset="0"/>
                <a:cs typeface="Cambria" panose="02040503050406030204" pitchFamily="18" charset="0"/>
              </a:rPr>
              <a:t> </a:t>
            </a:r>
            <a:r>
              <a:rPr lang="id-ID" sz="2200" dirty="0">
                <a:effectLst/>
                <a:latin typeface="Cambria" panose="02040503050406030204" pitchFamily="18" charset="0"/>
                <a:ea typeface="Cambria" panose="02040503050406030204" pitchFamily="18" charset="0"/>
                <a:cs typeface="Cambria" panose="02040503050406030204" pitchFamily="18" charset="0"/>
              </a:rPr>
              <a:t>kecuali</a:t>
            </a:r>
            <a:r>
              <a:rPr lang="id-ID" sz="2200" spc="5" dirty="0">
                <a:effectLst/>
                <a:latin typeface="Cambria" panose="02040503050406030204" pitchFamily="18" charset="0"/>
                <a:ea typeface="Cambria" panose="02040503050406030204" pitchFamily="18" charset="0"/>
                <a:cs typeface="Cambria" panose="02040503050406030204" pitchFamily="18" charset="0"/>
              </a:rPr>
              <a:t> </a:t>
            </a:r>
            <a:r>
              <a:rPr lang="id-ID" sz="2200" dirty="0">
                <a:effectLst/>
                <a:latin typeface="Cambria" panose="02040503050406030204" pitchFamily="18" charset="0"/>
                <a:ea typeface="Cambria" panose="02040503050406030204" pitchFamily="18" charset="0"/>
                <a:cs typeface="Cambria" panose="02040503050406030204" pitchFamily="18" charset="0"/>
              </a:rPr>
              <a:t>mempunyai</a:t>
            </a:r>
            <a:r>
              <a:rPr lang="id-ID" sz="2200" spc="5" dirty="0">
                <a:effectLst/>
                <a:latin typeface="Cambria" panose="02040503050406030204" pitchFamily="18" charset="0"/>
                <a:ea typeface="Cambria" panose="02040503050406030204" pitchFamily="18" charset="0"/>
                <a:cs typeface="Cambria" panose="02040503050406030204" pitchFamily="18" charset="0"/>
              </a:rPr>
              <a:t> </a:t>
            </a:r>
            <a:r>
              <a:rPr lang="id-ID" sz="2200" dirty="0">
                <a:effectLst/>
                <a:latin typeface="Cambria" panose="02040503050406030204" pitchFamily="18" charset="0"/>
                <a:ea typeface="Cambria" panose="02040503050406030204" pitchFamily="18" charset="0"/>
                <a:cs typeface="Cambria" panose="02040503050406030204" pitchFamily="18" charset="0"/>
              </a:rPr>
              <a:t>alasan</a:t>
            </a:r>
            <a:r>
              <a:rPr lang="id-ID" sz="2200" spc="5" dirty="0">
                <a:effectLst/>
                <a:latin typeface="Cambria" panose="02040503050406030204" pitchFamily="18" charset="0"/>
                <a:ea typeface="Cambria" panose="02040503050406030204" pitchFamily="18" charset="0"/>
                <a:cs typeface="Cambria" panose="02040503050406030204" pitchFamily="18" charset="0"/>
              </a:rPr>
              <a:t> </a:t>
            </a:r>
            <a:r>
              <a:rPr lang="id-ID" sz="2200" dirty="0">
                <a:effectLst/>
                <a:latin typeface="Cambria" panose="02040503050406030204" pitchFamily="18" charset="0"/>
                <a:ea typeface="Cambria" panose="02040503050406030204" pitchFamily="18" charset="0"/>
                <a:cs typeface="Cambria" panose="02040503050406030204" pitchFamily="18" charset="0"/>
              </a:rPr>
              <a:t>yang</a:t>
            </a:r>
            <a:r>
              <a:rPr lang="id-ID" sz="2200" spc="5" dirty="0">
                <a:effectLst/>
                <a:latin typeface="Cambria" panose="02040503050406030204" pitchFamily="18" charset="0"/>
                <a:ea typeface="Cambria" panose="02040503050406030204" pitchFamily="18" charset="0"/>
                <a:cs typeface="Cambria" panose="02040503050406030204" pitchFamily="18" charset="0"/>
              </a:rPr>
              <a:t> </a:t>
            </a:r>
            <a:r>
              <a:rPr lang="id-ID" sz="2200" dirty="0">
                <a:effectLst/>
                <a:latin typeface="Cambria" panose="02040503050406030204" pitchFamily="18" charset="0"/>
                <a:ea typeface="Cambria" panose="02040503050406030204" pitchFamily="18" charset="0"/>
                <a:cs typeface="Cambria" panose="02040503050406030204" pitchFamily="18" charset="0"/>
              </a:rPr>
              <a:t>jelas,</a:t>
            </a:r>
            <a:r>
              <a:rPr lang="id-ID" sz="2200" spc="5" dirty="0">
                <a:effectLst/>
                <a:latin typeface="Cambria" panose="02040503050406030204" pitchFamily="18" charset="0"/>
                <a:ea typeface="Cambria" panose="02040503050406030204" pitchFamily="18" charset="0"/>
                <a:cs typeface="Cambria" panose="02040503050406030204" pitchFamily="18" charset="0"/>
              </a:rPr>
              <a:t> </a:t>
            </a:r>
            <a:r>
              <a:rPr lang="id-ID" sz="2200" dirty="0">
                <a:effectLst/>
                <a:latin typeface="Cambria" panose="02040503050406030204" pitchFamily="18" charset="0"/>
                <a:ea typeface="Cambria" panose="02040503050406030204" pitchFamily="18" charset="0"/>
                <a:cs typeface="Cambria" panose="02040503050406030204" pitchFamily="18" charset="0"/>
              </a:rPr>
              <a:t>rasional,</a:t>
            </a:r>
            <a:r>
              <a:rPr lang="id-ID" sz="2200" spc="5" dirty="0">
                <a:effectLst/>
                <a:latin typeface="Cambria" panose="02040503050406030204" pitchFamily="18" charset="0"/>
                <a:ea typeface="Cambria" panose="02040503050406030204" pitchFamily="18" charset="0"/>
                <a:cs typeface="Cambria" panose="02040503050406030204" pitchFamily="18" charset="0"/>
              </a:rPr>
              <a:t> </a:t>
            </a:r>
            <a:r>
              <a:rPr lang="id-ID" sz="2200" dirty="0">
                <a:effectLst/>
                <a:latin typeface="Cambria" panose="02040503050406030204" pitchFamily="18" charset="0"/>
                <a:ea typeface="Cambria" panose="02040503050406030204" pitchFamily="18" charset="0"/>
                <a:cs typeface="Cambria" panose="02040503050406030204" pitchFamily="18" charset="0"/>
              </a:rPr>
              <a:t>dan</a:t>
            </a:r>
            <a:r>
              <a:rPr lang="id-ID" sz="2200" spc="5" dirty="0">
                <a:effectLst/>
                <a:latin typeface="Cambria" panose="02040503050406030204" pitchFamily="18" charset="0"/>
                <a:ea typeface="Cambria" panose="02040503050406030204" pitchFamily="18" charset="0"/>
                <a:cs typeface="Cambria" panose="02040503050406030204" pitchFamily="18" charset="0"/>
              </a:rPr>
              <a:t> </a:t>
            </a:r>
            <a:r>
              <a:rPr lang="id-ID" sz="2200" dirty="0">
                <a:effectLst/>
                <a:latin typeface="Cambria" panose="02040503050406030204" pitchFamily="18" charset="0"/>
                <a:ea typeface="Cambria" panose="02040503050406030204" pitchFamily="18" charset="0"/>
                <a:cs typeface="Cambria" panose="02040503050406030204" pitchFamily="18" charset="0"/>
              </a:rPr>
              <a:t>sah</a:t>
            </a:r>
            <a:r>
              <a:rPr lang="id-ID" sz="2200" spc="5" dirty="0">
                <a:effectLst/>
                <a:latin typeface="Cambria" panose="02040503050406030204" pitchFamily="18" charset="0"/>
                <a:ea typeface="Cambria" panose="02040503050406030204" pitchFamily="18" charset="0"/>
                <a:cs typeface="Cambria" panose="02040503050406030204" pitchFamily="18" charset="0"/>
              </a:rPr>
              <a:t> </a:t>
            </a:r>
            <a:r>
              <a:rPr lang="id-ID" sz="2200" dirty="0">
                <a:effectLst/>
                <a:latin typeface="Cambria" panose="02040503050406030204" pitchFamily="18" charset="0"/>
                <a:ea typeface="Cambria" panose="02040503050406030204" pitchFamily="18" charset="0"/>
                <a:cs typeface="Cambria" panose="02040503050406030204" pitchFamily="18" charset="0"/>
              </a:rPr>
              <a:t>sesuai</a:t>
            </a:r>
            <a:r>
              <a:rPr lang="id-ID" sz="2200" spc="85" dirty="0">
                <a:effectLst/>
                <a:latin typeface="Cambria" panose="02040503050406030204" pitchFamily="18" charset="0"/>
                <a:ea typeface="Cambria" panose="02040503050406030204" pitchFamily="18" charset="0"/>
                <a:cs typeface="Cambria" panose="02040503050406030204" pitchFamily="18" charset="0"/>
              </a:rPr>
              <a:t> </a:t>
            </a:r>
            <a:r>
              <a:rPr lang="id-ID" sz="2200" dirty="0">
                <a:effectLst/>
                <a:latin typeface="Cambria" panose="02040503050406030204" pitchFamily="18" charset="0"/>
                <a:ea typeface="Cambria" panose="02040503050406030204" pitchFamily="18" charset="0"/>
                <a:cs typeface="Cambria" panose="02040503050406030204" pitchFamily="18" charset="0"/>
              </a:rPr>
              <a:t>dengan</a:t>
            </a:r>
            <a:r>
              <a:rPr lang="id-ID" sz="2200" spc="85" dirty="0">
                <a:effectLst/>
                <a:latin typeface="Cambria" panose="02040503050406030204" pitchFamily="18" charset="0"/>
                <a:ea typeface="Cambria" panose="02040503050406030204" pitchFamily="18" charset="0"/>
                <a:cs typeface="Cambria" panose="02040503050406030204" pitchFamily="18" charset="0"/>
              </a:rPr>
              <a:t> </a:t>
            </a:r>
            <a:r>
              <a:rPr lang="id-ID" sz="2200" dirty="0">
                <a:effectLst/>
                <a:latin typeface="Cambria" panose="02040503050406030204" pitchFamily="18" charset="0"/>
                <a:ea typeface="Cambria" panose="02040503050406030204" pitchFamily="18" charset="0"/>
                <a:cs typeface="Cambria" panose="02040503050406030204" pitchFamily="18" charset="0"/>
              </a:rPr>
              <a:t>peraturan</a:t>
            </a:r>
            <a:r>
              <a:rPr lang="id-ID" sz="2200" spc="85" dirty="0">
                <a:effectLst/>
                <a:latin typeface="Cambria" panose="02040503050406030204" pitchFamily="18" charset="0"/>
                <a:ea typeface="Cambria" panose="02040503050406030204" pitchFamily="18" charset="0"/>
                <a:cs typeface="Cambria" panose="02040503050406030204" pitchFamily="18" charset="0"/>
              </a:rPr>
              <a:t> </a:t>
            </a:r>
            <a:r>
              <a:rPr lang="id-ID" sz="2200" dirty="0">
                <a:effectLst/>
                <a:latin typeface="Cambria" panose="02040503050406030204" pitchFamily="18" charset="0"/>
                <a:ea typeface="Cambria" panose="02040503050406030204" pitchFamily="18" charset="0"/>
                <a:cs typeface="Cambria" panose="02040503050406030204" pitchFamily="18" charset="0"/>
              </a:rPr>
              <a:t>perundang-undangan;</a:t>
            </a:r>
          </a:p>
          <a:p>
            <a:pPr marL="342900" marR="212725" lvl="0" indent="-342900" algn="just">
              <a:lnSpc>
                <a:spcPct val="120000"/>
              </a:lnSpc>
              <a:spcBef>
                <a:spcPts val="315"/>
              </a:spcBef>
              <a:buSzPts val="1200"/>
              <a:buFont typeface="Cambria" panose="02040503050406030204" pitchFamily="18" charset="0"/>
              <a:buAutoNum type="alphaLcPeriod"/>
              <a:tabLst>
                <a:tab pos="1779270" algn="l"/>
              </a:tabLst>
            </a:pPr>
            <a:r>
              <a:rPr lang="id-ID" sz="2200" dirty="0">
                <a:effectLst/>
                <a:latin typeface="Cambria" panose="02040503050406030204" pitchFamily="18" charset="0"/>
                <a:ea typeface="Cambria" panose="02040503050406030204" pitchFamily="18" charset="0"/>
                <a:cs typeface="Cambria" panose="02040503050406030204" pitchFamily="18" charset="0"/>
              </a:rPr>
              <a:t>menambah</a:t>
            </a:r>
            <a:r>
              <a:rPr lang="id-ID" sz="2200" spc="5" dirty="0">
                <a:effectLst/>
                <a:latin typeface="Cambria" panose="02040503050406030204" pitchFamily="18" charset="0"/>
                <a:ea typeface="Cambria" panose="02040503050406030204" pitchFamily="18" charset="0"/>
                <a:cs typeface="Cambria" panose="02040503050406030204" pitchFamily="18" charset="0"/>
              </a:rPr>
              <a:t> </a:t>
            </a:r>
            <a:r>
              <a:rPr lang="id-ID" sz="2200" dirty="0">
                <a:effectLst/>
                <a:latin typeface="Cambria" panose="02040503050406030204" pitchFamily="18" charset="0"/>
                <a:ea typeface="Cambria" panose="02040503050406030204" pitchFamily="18" charset="0"/>
                <a:cs typeface="Cambria" panose="02040503050406030204" pitchFamily="18" charset="0"/>
              </a:rPr>
              <a:t>pelaksana</a:t>
            </a:r>
            <a:r>
              <a:rPr lang="id-ID" sz="2200" spc="5" dirty="0">
                <a:effectLst/>
                <a:latin typeface="Cambria" panose="02040503050406030204" pitchFamily="18" charset="0"/>
                <a:ea typeface="Cambria" panose="02040503050406030204" pitchFamily="18" charset="0"/>
                <a:cs typeface="Cambria" panose="02040503050406030204" pitchFamily="18" charset="0"/>
              </a:rPr>
              <a:t> </a:t>
            </a:r>
            <a:r>
              <a:rPr lang="id-ID" sz="2200" dirty="0">
                <a:effectLst/>
                <a:latin typeface="Cambria" panose="02040503050406030204" pitchFamily="18" charset="0"/>
                <a:ea typeface="Cambria" panose="02040503050406030204" pitchFamily="18" charset="0"/>
                <a:cs typeface="Cambria" panose="02040503050406030204" pitchFamily="18" charset="0"/>
              </a:rPr>
              <a:t>tanpa</a:t>
            </a:r>
            <a:r>
              <a:rPr lang="id-ID" sz="2200" spc="5" dirty="0">
                <a:effectLst/>
                <a:latin typeface="Cambria" panose="02040503050406030204" pitchFamily="18" charset="0"/>
                <a:ea typeface="Cambria" panose="02040503050406030204" pitchFamily="18" charset="0"/>
                <a:cs typeface="Cambria" panose="02040503050406030204" pitchFamily="18" charset="0"/>
              </a:rPr>
              <a:t> </a:t>
            </a:r>
            <a:r>
              <a:rPr lang="id-ID" sz="2200" dirty="0">
                <a:effectLst/>
                <a:latin typeface="Cambria" panose="02040503050406030204" pitchFamily="18" charset="0"/>
                <a:ea typeface="Cambria" panose="02040503050406030204" pitchFamily="18" charset="0"/>
                <a:cs typeface="Cambria" panose="02040503050406030204" pitchFamily="18" charset="0"/>
              </a:rPr>
              <a:t>persetujuan</a:t>
            </a:r>
            <a:r>
              <a:rPr lang="id-ID" sz="2200" spc="5" dirty="0">
                <a:effectLst/>
                <a:latin typeface="Cambria" panose="02040503050406030204" pitchFamily="18" charset="0"/>
                <a:ea typeface="Cambria" panose="02040503050406030204" pitchFamily="18" charset="0"/>
                <a:cs typeface="Cambria" panose="02040503050406030204" pitchFamily="18" charset="0"/>
              </a:rPr>
              <a:t> </a:t>
            </a:r>
            <a:r>
              <a:rPr lang="id-ID" sz="2200" dirty="0">
                <a:effectLst/>
                <a:latin typeface="Cambria" panose="02040503050406030204" pitchFamily="18" charset="0"/>
                <a:ea typeface="Cambria" panose="02040503050406030204" pitchFamily="18" charset="0"/>
                <a:cs typeface="Cambria" panose="02040503050406030204" pitchFamily="18" charset="0"/>
              </a:rPr>
              <a:t>penyelenggara;</a:t>
            </a:r>
          </a:p>
          <a:p>
            <a:pPr marL="342900" marR="212090" lvl="0" indent="-342900" algn="just">
              <a:lnSpc>
                <a:spcPct val="120000"/>
              </a:lnSpc>
              <a:spcBef>
                <a:spcPts val="295"/>
              </a:spcBef>
              <a:spcAft>
                <a:spcPts val="0"/>
              </a:spcAft>
              <a:buSzPts val="1200"/>
              <a:buFont typeface="Cambria" panose="02040503050406030204" pitchFamily="18" charset="0"/>
              <a:buAutoNum type="alphaLcPeriod"/>
              <a:tabLst>
                <a:tab pos="1779270" algn="l"/>
              </a:tabLst>
            </a:pPr>
            <a:r>
              <a:rPr lang="id-ID" sz="2200" dirty="0">
                <a:effectLst/>
                <a:latin typeface="Cambria" panose="02040503050406030204" pitchFamily="18" charset="0"/>
                <a:ea typeface="Cambria" panose="02040503050406030204" pitchFamily="18" charset="0"/>
                <a:cs typeface="Cambria" panose="02040503050406030204" pitchFamily="18" charset="0"/>
              </a:rPr>
              <a:t>membuat perjanjian kerja sama dengan pihak lain</a:t>
            </a:r>
            <a:r>
              <a:rPr lang="id-ID" sz="2200" spc="5" dirty="0">
                <a:effectLst/>
                <a:latin typeface="Cambria" panose="02040503050406030204" pitchFamily="18" charset="0"/>
                <a:ea typeface="Cambria" panose="02040503050406030204" pitchFamily="18" charset="0"/>
                <a:cs typeface="Cambria" panose="02040503050406030204" pitchFamily="18" charset="0"/>
              </a:rPr>
              <a:t> </a:t>
            </a:r>
            <a:r>
              <a:rPr lang="id-ID" sz="2200" dirty="0">
                <a:effectLst/>
                <a:latin typeface="Cambria" panose="02040503050406030204" pitchFamily="18" charset="0"/>
                <a:ea typeface="Cambria" panose="02040503050406030204" pitchFamily="18" charset="0"/>
                <a:cs typeface="Cambria" panose="02040503050406030204" pitchFamily="18" charset="0"/>
              </a:rPr>
              <a:t>tanpa</a:t>
            </a:r>
            <a:r>
              <a:rPr lang="id-ID" sz="2200" spc="70" dirty="0">
                <a:effectLst/>
                <a:latin typeface="Cambria" panose="02040503050406030204" pitchFamily="18" charset="0"/>
                <a:ea typeface="Cambria" panose="02040503050406030204" pitchFamily="18" charset="0"/>
                <a:cs typeface="Cambria" panose="02040503050406030204" pitchFamily="18" charset="0"/>
              </a:rPr>
              <a:t> </a:t>
            </a:r>
            <a:r>
              <a:rPr lang="id-ID" sz="2200" dirty="0">
                <a:effectLst/>
                <a:latin typeface="Cambria" panose="02040503050406030204" pitchFamily="18" charset="0"/>
                <a:ea typeface="Cambria" panose="02040503050406030204" pitchFamily="18" charset="0"/>
                <a:cs typeface="Cambria" panose="02040503050406030204" pitchFamily="18" charset="0"/>
              </a:rPr>
              <a:t>persetujuan</a:t>
            </a:r>
            <a:r>
              <a:rPr lang="id-ID" sz="2200" spc="70" dirty="0">
                <a:effectLst/>
                <a:latin typeface="Cambria" panose="02040503050406030204" pitchFamily="18" charset="0"/>
                <a:ea typeface="Cambria" panose="02040503050406030204" pitchFamily="18" charset="0"/>
                <a:cs typeface="Cambria" panose="02040503050406030204" pitchFamily="18" charset="0"/>
              </a:rPr>
              <a:t> </a:t>
            </a:r>
            <a:r>
              <a:rPr lang="id-ID" sz="2200" dirty="0">
                <a:effectLst/>
                <a:latin typeface="Cambria" panose="02040503050406030204" pitchFamily="18" charset="0"/>
                <a:ea typeface="Cambria" panose="02040503050406030204" pitchFamily="18" charset="0"/>
                <a:cs typeface="Cambria" panose="02040503050406030204" pitchFamily="18" charset="0"/>
              </a:rPr>
              <a:t>penyelenggara;</a:t>
            </a:r>
            <a:r>
              <a:rPr lang="id-ID" sz="2200" spc="70" dirty="0">
                <a:effectLst/>
                <a:latin typeface="Cambria" panose="02040503050406030204" pitchFamily="18" charset="0"/>
                <a:ea typeface="Cambria" panose="02040503050406030204" pitchFamily="18" charset="0"/>
                <a:cs typeface="Cambria" panose="02040503050406030204" pitchFamily="18" charset="0"/>
              </a:rPr>
              <a:t> </a:t>
            </a:r>
            <a:r>
              <a:rPr lang="id-ID" sz="2200" dirty="0">
                <a:effectLst/>
                <a:latin typeface="Cambria" panose="02040503050406030204" pitchFamily="18" charset="0"/>
                <a:ea typeface="Cambria" panose="02040503050406030204" pitchFamily="18" charset="0"/>
                <a:cs typeface="Cambria" panose="02040503050406030204" pitchFamily="18" charset="0"/>
              </a:rPr>
              <a:t>dan</a:t>
            </a:r>
          </a:p>
          <a:p>
            <a:pPr marL="342900" marR="212090" lvl="0" indent="-342900" algn="just">
              <a:lnSpc>
                <a:spcPct val="120000"/>
              </a:lnSpc>
              <a:spcBef>
                <a:spcPts val="295"/>
              </a:spcBef>
              <a:spcAft>
                <a:spcPts val="0"/>
              </a:spcAft>
              <a:buSzPts val="1200"/>
              <a:buFont typeface="Cambria" panose="02040503050406030204" pitchFamily="18" charset="0"/>
              <a:buAutoNum type="alphaLcPeriod"/>
              <a:tabLst>
                <a:tab pos="1779270" algn="l"/>
              </a:tabLst>
            </a:pPr>
            <a:r>
              <a:rPr lang="id-ID" sz="2200" dirty="0">
                <a:effectLst/>
                <a:latin typeface="Cambria" panose="02040503050406030204" pitchFamily="18" charset="0"/>
                <a:ea typeface="Cambria" panose="02040503050406030204" pitchFamily="18" charset="0"/>
                <a:cs typeface="Cambria" panose="02040503050406030204" pitchFamily="18" charset="0"/>
              </a:rPr>
              <a:t>melanggar</a:t>
            </a:r>
            <a:r>
              <a:rPr lang="id-ID" sz="2200" spc="40" dirty="0">
                <a:effectLst/>
                <a:latin typeface="Cambria" panose="02040503050406030204" pitchFamily="18" charset="0"/>
                <a:ea typeface="Cambria" panose="02040503050406030204" pitchFamily="18" charset="0"/>
                <a:cs typeface="Cambria" panose="02040503050406030204" pitchFamily="18" charset="0"/>
              </a:rPr>
              <a:t> </a:t>
            </a:r>
            <a:r>
              <a:rPr lang="id-ID" sz="2200" dirty="0">
                <a:effectLst/>
                <a:latin typeface="Cambria" panose="02040503050406030204" pitchFamily="18" charset="0"/>
                <a:ea typeface="Cambria" panose="02040503050406030204" pitchFamily="18" charset="0"/>
                <a:cs typeface="Cambria" panose="02040503050406030204" pitchFamily="18" charset="0"/>
              </a:rPr>
              <a:t>asas</a:t>
            </a:r>
            <a:r>
              <a:rPr lang="id-ID" sz="2200" spc="45" dirty="0">
                <a:effectLst/>
                <a:latin typeface="Cambria" panose="02040503050406030204" pitchFamily="18" charset="0"/>
                <a:ea typeface="Cambria" panose="02040503050406030204" pitchFamily="18" charset="0"/>
                <a:cs typeface="Cambria" panose="02040503050406030204" pitchFamily="18" charset="0"/>
              </a:rPr>
              <a:t> </a:t>
            </a:r>
            <a:r>
              <a:rPr lang="id-ID" sz="2200" dirty="0">
                <a:effectLst/>
                <a:latin typeface="Cambria" panose="02040503050406030204" pitchFamily="18" charset="0"/>
                <a:ea typeface="Cambria" panose="02040503050406030204" pitchFamily="18" charset="0"/>
                <a:cs typeface="Cambria" panose="02040503050406030204" pitchFamily="18" charset="0"/>
              </a:rPr>
              <a:t>penyelenggaraan</a:t>
            </a:r>
            <a:r>
              <a:rPr lang="id-ID" sz="2200" spc="40" dirty="0">
                <a:effectLst/>
                <a:latin typeface="Cambria" panose="02040503050406030204" pitchFamily="18" charset="0"/>
                <a:ea typeface="Cambria" panose="02040503050406030204" pitchFamily="18" charset="0"/>
                <a:cs typeface="Cambria" panose="02040503050406030204" pitchFamily="18" charset="0"/>
              </a:rPr>
              <a:t> </a:t>
            </a:r>
            <a:r>
              <a:rPr lang="id-ID" sz="2200" dirty="0">
                <a:effectLst/>
                <a:latin typeface="Cambria" panose="02040503050406030204" pitchFamily="18" charset="0"/>
                <a:ea typeface="Cambria" panose="02040503050406030204" pitchFamily="18" charset="0"/>
                <a:cs typeface="Cambria" panose="02040503050406030204" pitchFamily="18" charset="0"/>
              </a:rPr>
              <a:t>pelayanan</a:t>
            </a:r>
            <a:r>
              <a:rPr lang="id-ID" sz="2200" spc="45" dirty="0">
                <a:effectLst/>
                <a:latin typeface="Cambria" panose="02040503050406030204" pitchFamily="18" charset="0"/>
                <a:ea typeface="Cambria" panose="02040503050406030204" pitchFamily="18" charset="0"/>
                <a:cs typeface="Cambria" panose="02040503050406030204" pitchFamily="18" charset="0"/>
              </a:rPr>
              <a:t> </a:t>
            </a:r>
            <a:r>
              <a:rPr lang="id-ID" sz="2200" dirty="0">
                <a:effectLst/>
                <a:latin typeface="Cambria" panose="02040503050406030204" pitchFamily="18" charset="0"/>
                <a:ea typeface="Cambria" panose="02040503050406030204" pitchFamily="18" charset="0"/>
                <a:cs typeface="Cambria" panose="02040503050406030204" pitchFamily="18" charset="0"/>
              </a:rPr>
              <a:t>publik.</a:t>
            </a:r>
          </a:p>
          <a:p>
            <a:pPr marL="0" indent="0" algn="just">
              <a:buNone/>
            </a:pPr>
            <a:endParaRPr lang="id-ID" sz="2200" dirty="0">
              <a:latin typeface="Cambria" panose="02040503050406030204" pitchFamily="18" charset="0"/>
              <a:ea typeface="Cambria" panose="02040503050406030204" pitchFamily="18" charset="0"/>
              <a:cs typeface="Cambria" panose="02040503050406030204" pitchFamily="18" charset="0"/>
            </a:endParaRPr>
          </a:p>
        </p:txBody>
      </p:sp>
    </p:spTree>
    <p:extLst>
      <p:ext uri="{BB962C8B-B14F-4D97-AF65-F5344CB8AC3E}">
        <p14:creationId xmlns:p14="http://schemas.microsoft.com/office/powerpoint/2010/main" val="296568571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BFDE7AE-7CF0-488F-935B-8433817C1BFA}"/>
              </a:ext>
            </a:extLst>
          </p:cNvPr>
          <p:cNvSpPr>
            <a:spLocks noGrp="1"/>
          </p:cNvSpPr>
          <p:nvPr>
            <p:ph type="title"/>
          </p:nvPr>
        </p:nvSpPr>
        <p:spPr>
          <a:xfrm>
            <a:off x="1451579" y="876445"/>
            <a:ext cx="9603275" cy="1049235"/>
          </a:xfrm>
        </p:spPr>
        <p:txBody>
          <a:bodyPr/>
          <a:lstStyle/>
          <a:p>
            <a:r>
              <a:rPr lang="id-ID" sz="4400" dirty="0">
                <a:effectLst/>
                <a:latin typeface="Cambria" panose="02040503050406030204" pitchFamily="18" charset="0"/>
                <a:ea typeface="Cambria" panose="02040503050406030204" pitchFamily="18" charset="0"/>
                <a:cs typeface="Cambria" panose="02040503050406030204" pitchFamily="18" charset="0"/>
              </a:rPr>
              <a:t>Masyarakat</a:t>
            </a:r>
            <a:r>
              <a:rPr lang="id-ID" sz="4400" spc="75" dirty="0">
                <a:effectLst/>
                <a:latin typeface="Cambria" panose="02040503050406030204" pitchFamily="18" charset="0"/>
                <a:ea typeface="Cambria" panose="02040503050406030204" pitchFamily="18" charset="0"/>
                <a:cs typeface="Cambria" panose="02040503050406030204" pitchFamily="18" charset="0"/>
              </a:rPr>
              <a:t> </a:t>
            </a:r>
            <a:r>
              <a:rPr lang="id-ID" sz="4400" dirty="0">
                <a:effectLst/>
                <a:latin typeface="Cambria" panose="02040503050406030204" pitchFamily="18" charset="0"/>
                <a:ea typeface="Cambria" panose="02040503050406030204" pitchFamily="18" charset="0"/>
                <a:cs typeface="Cambria" panose="02040503050406030204" pitchFamily="18" charset="0"/>
              </a:rPr>
              <a:t>berhak:</a:t>
            </a:r>
            <a:endParaRPr lang="id-ID" dirty="0"/>
          </a:p>
        </p:txBody>
      </p:sp>
      <p:sp>
        <p:nvSpPr>
          <p:cNvPr id="3" name="Content Placeholder 2">
            <a:extLst>
              <a:ext uri="{FF2B5EF4-FFF2-40B4-BE49-F238E27FC236}">
                <a16:creationId xmlns:a16="http://schemas.microsoft.com/office/drawing/2014/main" xmlns="" id="{A90777FD-3F0D-4B28-B14B-F4ECFBC85E63}"/>
              </a:ext>
            </a:extLst>
          </p:cNvPr>
          <p:cNvSpPr>
            <a:spLocks noGrp="1"/>
          </p:cNvSpPr>
          <p:nvPr>
            <p:ph idx="1"/>
          </p:nvPr>
        </p:nvSpPr>
        <p:spPr>
          <a:xfrm>
            <a:off x="1137146" y="1925680"/>
            <a:ext cx="10515600" cy="4351338"/>
          </a:xfrm>
        </p:spPr>
        <p:txBody>
          <a:bodyPr>
            <a:normAutofit/>
          </a:bodyPr>
          <a:lstStyle/>
          <a:p>
            <a:pPr marL="342900" marR="212725" lvl="0" indent="-342900" algn="just">
              <a:spcBef>
                <a:spcPts val="585"/>
              </a:spcBef>
              <a:spcAft>
                <a:spcPts val="0"/>
              </a:spcAft>
              <a:buSzPts val="1200"/>
              <a:buFont typeface="Cambria" panose="02040503050406030204" pitchFamily="18" charset="0"/>
              <a:buAutoNum type="alphaLcPeriod"/>
              <a:tabLst>
                <a:tab pos="1778635" algn="l"/>
                <a:tab pos="1779270" algn="l"/>
              </a:tabLst>
            </a:pPr>
            <a:r>
              <a:rPr lang="id-ID" sz="2200" dirty="0">
                <a:effectLst/>
                <a:latin typeface="Cambria" panose="02040503050406030204" pitchFamily="18" charset="0"/>
                <a:ea typeface="Cambria" panose="02040503050406030204" pitchFamily="18" charset="0"/>
                <a:cs typeface="Cambria" panose="02040503050406030204" pitchFamily="18" charset="0"/>
              </a:rPr>
              <a:t>mengetahui</a:t>
            </a:r>
            <a:r>
              <a:rPr lang="id-ID" sz="2200" spc="45" dirty="0">
                <a:effectLst/>
                <a:latin typeface="Cambria" panose="02040503050406030204" pitchFamily="18" charset="0"/>
                <a:ea typeface="Cambria" panose="02040503050406030204" pitchFamily="18" charset="0"/>
                <a:cs typeface="Cambria" panose="02040503050406030204" pitchFamily="18" charset="0"/>
              </a:rPr>
              <a:t> </a:t>
            </a:r>
            <a:r>
              <a:rPr lang="id-ID" sz="2200" dirty="0">
                <a:effectLst/>
                <a:latin typeface="Cambria" panose="02040503050406030204" pitchFamily="18" charset="0"/>
                <a:ea typeface="Cambria" panose="02040503050406030204" pitchFamily="18" charset="0"/>
                <a:cs typeface="Cambria" panose="02040503050406030204" pitchFamily="18" charset="0"/>
              </a:rPr>
              <a:t>kebenaran</a:t>
            </a:r>
            <a:r>
              <a:rPr lang="id-ID" sz="2200" spc="50" dirty="0">
                <a:effectLst/>
                <a:latin typeface="Cambria" panose="02040503050406030204" pitchFamily="18" charset="0"/>
                <a:ea typeface="Cambria" panose="02040503050406030204" pitchFamily="18" charset="0"/>
                <a:cs typeface="Cambria" panose="02040503050406030204" pitchFamily="18" charset="0"/>
              </a:rPr>
              <a:t> </a:t>
            </a:r>
            <a:r>
              <a:rPr lang="id-ID" sz="2200" dirty="0">
                <a:effectLst/>
                <a:latin typeface="Cambria" panose="02040503050406030204" pitchFamily="18" charset="0"/>
                <a:ea typeface="Cambria" panose="02040503050406030204" pitchFamily="18" charset="0"/>
                <a:cs typeface="Cambria" panose="02040503050406030204" pitchFamily="18" charset="0"/>
              </a:rPr>
              <a:t>isi</a:t>
            </a:r>
            <a:r>
              <a:rPr lang="id-ID" sz="2200" spc="50" dirty="0">
                <a:effectLst/>
                <a:latin typeface="Cambria" panose="02040503050406030204" pitchFamily="18" charset="0"/>
                <a:ea typeface="Cambria" panose="02040503050406030204" pitchFamily="18" charset="0"/>
                <a:cs typeface="Cambria" panose="02040503050406030204" pitchFamily="18" charset="0"/>
              </a:rPr>
              <a:t> </a:t>
            </a:r>
            <a:r>
              <a:rPr lang="id-ID" sz="2200" dirty="0">
                <a:effectLst/>
                <a:latin typeface="Cambria" panose="02040503050406030204" pitchFamily="18" charset="0"/>
                <a:ea typeface="Cambria" panose="02040503050406030204" pitchFamily="18" charset="0"/>
                <a:cs typeface="Cambria" panose="02040503050406030204" pitchFamily="18" charset="0"/>
              </a:rPr>
              <a:t>standar</a:t>
            </a:r>
            <a:r>
              <a:rPr lang="id-ID" sz="2200" spc="45" dirty="0">
                <a:effectLst/>
                <a:latin typeface="Cambria" panose="02040503050406030204" pitchFamily="18" charset="0"/>
                <a:ea typeface="Cambria" panose="02040503050406030204" pitchFamily="18" charset="0"/>
                <a:cs typeface="Cambria" panose="02040503050406030204" pitchFamily="18" charset="0"/>
              </a:rPr>
              <a:t> </a:t>
            </a:r>
            <a:r>
              <a:rPr lang="id-ID" sz="2200" dirty="0">
                <a:effectLst/>
                <a:latin typeface="Cambria" panose="02040503050406030204" pitchFamily="18" charset="0"/>
                <a:ea typeface="Cambria" panose="02040503050406030204" pitchFamily="18" charset="0"/>
                <a:cs typeface="Cambria" panose="02040503050406030204" pitchFamily="18" charset="0"/>
              </a:rPr>
              <a:t>pelayanan;</a:t>
            </a:r>
          </a:p>
          <a:p>
            <a:pPr marL="342900" marR="212725" lvl="0" indent="-342900" algn="just">
              <a:spcBef>
                <a:spcPts val="585"/>
              </a:spcBef>
              <a:spcAft>
                <a:spcPts val="0"/>
              </a:spcAft>
              <a:buSzPts val="1200"/>
              <a:buFont typeface="Cambria" panose="02040503050406030204" pitchFamily="18" charset="0"/>
              <a:buAutoNum type="alphaLcPeriod"/>
              <a:tabLst>
                <a:tab pos="1778635" algn="l"/>
                <a:tab pos="1779270" algn="l"/>
              </a:tabLst>
            </a:pPr>
            <a:r>
              <a:rPr lang="id-ID" sz="2200" dirty="0">
                <a:effectLst/>
                <a:latin typeface="Cambria" panose="02040503050406030204" pitchFamily="18" charset="0"/>
                <a:ea typeface="Cambria" panose="02040503050406030204" pitchFamily="18" charset="0"/>
                <a:cs typeface="Cambria" panose="02040503050406030204" pitchFamily="18" charset="0"/>
              </a:rPr>
              <a:t>mengawasi</a:t>
            </a:r>
            <a:r>
              <a:rPr lang="id-ID" sz="2200" spc="55" dirty="0">
                <a:effectLst/>
                <a:latin typeface="Cambria" panose="02040503050406030204" pitchFamily="18" charset="0"/>
                <a:ea typeface="Cambria" panose="02040503050406030204" pitchFamily="18" charset="0"/>
                <a:cs typeface="Cambria" panose="02040503050406030204" pitchFamily="18" charset="0"/>
              </a:rPr>
              <a:t> </a:t>
            </a:r>
            <a:r>
              <a:rPr lang="id-ID" sz="2200" dirty="0">
                <a:effectLst/>
                <a:latin typeface="Cambria" panose="02040503050406030204" pitchFamily="18" charset="0"/>
                <a:ea typeface="Cambria" panose="02040503050406030204" pitchFamily="18" charset="0"/>
                <a:cs typeface="Cambria" panose="02040503050406030204" pitchFamily="18" charset="0"/>
              </a:rPr>
              <a:t>pelaksanaan</a:t>
            </a:r>
            <a:r>
              <a:rPr lang="id-ID" sz="2200" spc="55" dirty="0">
                <a:effectLst/>
                <a:latin typeface="Cambria" panose="02040503050406030204" pitchFamily="18" charset="0"/>
                <a:ea typeface="Cambria" panose="02040503050406030204" pitchFamily="18" charset="0"/>
                <a:cs typeface="Cambria" panose="02040503050406030204" pitchFamily="18" charset="0"/>
              </a:rPr>
              <a:t> </a:t>
            </a:r>
            <a:r>
              <a:rPr lang="id-ID" sz="2200" dirty="0">
                <a:effectLst/>
                <a:latin typeface="Cambria" panose="02040503050406030204" pitchFamily="18" charset="0"/>
                <a:ea typeface="Cambria" panose="02040503050406030204" pitchFamily="18" charset="0"/>
                <a:cs typeface="Cambria" panose="02040503050406030204" pitchFamily="18" charset="0"/>
              </a:rPr>
              <a:t>standar</a:t>
            </a:r>
            <a:r>
              <a:rPr lang="id-ID" sz="2200" spc="55" dirty="0">
                <a:effectLst/>
                <a:latin typeface="Cambria" panose="02040503050406030204" pitchFamily="18" charset="0"/>
                <a:ea typeface="Cambria" panose="02040503050406030204" pitchFamily="18" charset="0"/>
                <a:cs typeface="Cambria" panose="02040503050406030204" pitchFamily="18" charset="0"/>
              </a:rPr>
              <a:t> </a:t>
            </a:r>
            <a:r>
              <a:rPr lang="id-ID" sz="2200" dirty="0">
                <a:effectLst/>
                <a:latin typeface="Cambria" panose="02040503050406030204" pitchFamily="18" charset="0"/>
                <a:ea typeface="Cambria" panose="02040503050406030204" pitchFamily="18" charset="0"/>
                <a:cs typeface="Cambria" panose="02040503050406030204" pitchFamily="18" charset="0"/>
              </a:rPr>
              <a:t>pelayanan;</a:t>
            </a:r>
          </a:p>
          <a:p>
            <a:pPr marL="342900" marR="213995" lvl="0" indent="-342900" algn="just">
              <a:lnSpc>
                <a:spcPct val="120000"/>
              </a:lnSpc>
              <a:spcBef>
                <a:spcPts val="585"/>
              </a:spcBef>
              <a:spcAft>
                <a:spcPts val="0"/>
              </a:spcAft>
              <a:buSzPts val="1200"/>
              <a:buFont typeface="Cambria" panose="02040503050406030204" pitchFamily="18" charset="0"/>
              <a:buAutoNum type="alphaLcPeriod"/>
              <a:tabLst>
                <a:tab pos="1778635" algn="l"/>
                <a:tab pos="1779270" algn="l"/>
                <a:tab pos="2653665" algn="l"/>
                <a:tab pos="3564890" algn="l"/>
                <a:tab pos="4363085" algn="l"/>
                <a:tab pos="5323205" algn="l"/>
              </a:tabLst>
            </a:pPr>
            <a:r>
              <a:rPr lang="id-ID" sz="2200" dirty="0">
                <a:latin typeface="Cambria" panose="02040503050406030204" pitchFamily="18" charset="0"/>
                <a:ea typeface="Cambria" panose="02040503050406030204" pitchFamily="18" charset="0"/>
                <a:cs typeface="Cambria" panose="02040503050406030204" pitchFamily="18" charset="0"/>
              </a:rPr>
              <a:t>m</a:t>
            </a:r>
            <a:r>
              <a:rPr lang="id-ID" sz="2200" dirty="0">
                <a:effectLst/>
                <a:latin typeface="Cambria" panose="02040503050406030204" pitchFamily="18" charset="0"/>
                <a:ea typeface="Cambria" panose="02040503050406030204" pitchFamily="18" charset="0"/>
                <a:cs typeface="Cambria" panose="02040503050406030204" pitchFamily="18" charset="0"/>
              </a:rPr>
              <a:t>endapat tanggapan</a:t>
            </a:r>
            <a:r>
              <a:rPr lang="id-ID" sz="2200" dirty="0">
                <a:latin typeface="Cambria" panose="02040503050406030204" pitchFamily="18" charset="0"/>
                <a:ea typeface="Cambria" panose="02040503050406030204" pitchFamily="18" charset="0"/>
                <a:cs typeface="Cambria" panose="02040503050406030204" pitchFamily="18" charset="0"/>
              </a:rPr>
              <a:t> </a:t>
            </a:r>
            <a:r>
              <a:rPr lang="id-ID" sz="2200" dirty="0">
                <a:effectLst/>
                <a:latin typeface="Cambria" panose="02040503050406030204" pitchFamily="18" charset="0"/>
                <a:ea typeface="Cambria" panose="02040503050406030204" pitchFamily="18" charset="0"/>
                <a:cs typeface="Cambria" panose="02040503050406030204" pitchFamily="18" charset="0"/>
              </a:rPr>
              <a:t>terhadap</a:t>
            </a:r>
            <a:r>
              <a:rPr lang="id-ID" sz="2200" dirty="0">
                <a:latin typeface="Cambria" panose="02040503050406030204" pitchFamily="18" charset="0"/>
                <a:ea typeface="Cambria" panose="02040503050406030204" pitchFamily="18" charset="0"/>
                <a:cs typeface="Cambria" panose="02040503050406030204" pitchFamily="18" charset="0"/>
              </a:rPr>
              <a:t> </a:t>
            </a:r>
            <a:r>
              <a:rPr lang="id-ID" sz="2200" dirty="0">
                <a:effectLst/>
                <a:latin typeface="Cambria" panose="02040503050406030204" pitchFamily="18" charset="0"/>
                <a:ea typeface="Cambria" panose="02040503050406030204" pitchFamily="18" charset="0"/>
                <a:cs typeface="Cambria" panose="02040503050406030204" pitchFamily="18" charset="0"/>
              </a:rPr>
              <a:t>pengaduan</a:t>
            </a:r>
            <a:r>
              <a:rPr lang="id-ID" sz="2200" dirty="0">
                <a:latin typeface="Cambria" panose="02040503050406030204" pitchFamily="18" charset="0"/>
                <a:ea typeface="Cambria" panose="02040503050406030204" pitchFamily="18" charset="0"/>
                <a:cs typeface="Cambria" panose="02040503050406030204" pitchFamily="18" charset="0"/>
              </a:rPr>
              <a:t> </a:t>
            </a:r>
            <a:r>
              <a:rPr lang="id-ID" sz="2200" spc="-15" dirty="0">
                <a:effectLst/>
                <a:latin typeface="Cambria" panose="02040503050406030204" pitchFamily="18" charset="0"/>
                <a:ea typeface="Cambria" panose="02040503050406030204" pitchFamily="18" charset="0"/>
                <a:cs typeface="Cambria" panose="02040503050406030204" pitchFamily="18" charset="0"/>
              </a:rPr>
              <a:t>yang</a:t>
            </a:r>
            <a:r>
              <a:rPr lang="id-ID" sz="2200" spc="-290" dirty="0">
                <a:effectLst/>
                <a:latin typeface="Cambria" panose="02040503050406030204" pitchFamily="18" charset="0"/>
                <a:ea typeface="Cambria" panose="02040503050406030204" pitchFamily="18" charset="0"/>
                <a:cs typeface="Cambria" panose="02040503050406030204" pitchFamily="18" charset="0"/>
              </a:rPr>
              <a:t>  </a:t>
            </a:r>
            <a:r>
              <a:rPr lang="id-ID" sz="2200" dirty="0">
                <a:effectLst/>
                <a:latin typeface="Cambria" panose="02040503050406030204" pitchFamily="18" charset="0"/>
                <a:ea typeface="Cambria" panose="02040503050406030204" pitchFamily="18" charset="0"/>
                <a:cs typeface="Cambria" panose="02040503050406030204" pitchFamily="18" charset="0"/>
              </a:rPr>
              <a:t>diajukan;</a:t>
            </a:r>
          </a:p>
          <a:p>
            <a:pPr marL="342900" marR="213995" lvl="0" indent="-342900" algn="just">
              <a:lnSpc>
                <a:spcPct val="120000"/>
              </a:lnSpc>
              <a:spcBef>
                <a:spcPts val="810"/>
              </a:spcBef>
              <a:spcAft>
                <a:spcPts val="0"/>
              </a:spcAft>
              <a:buSzPts val="1200"/>
              <a:buFont typeface="Cambria" panose="02040503050406030204" pitchFamily="18" charset="0"/>
              <a:buAutoNum type="alphaLcPeriod" startAt="4"/>
              <a:tabLst>
                <a:tab pos="1779270" algn="l"/>
              </a:tabLst>
            </a:pPr>
            <a:r>
              <a:rPr lang="id-ID" sz="2200" dirty="0">
                <a:effectLst/>
                <a:latin typeface="Cambria" panose="02040503050406030204" pitchFamily="18" charset="0"/>
                <a:ea typeface="Cambria" panose="02040503050406030204" pitchFamily="18" charset="0"/>
                <a:cs typeface="Cambria" panose="02040503050406030204" pitchFamily="18" charset="0"/>
              </a:rPr>
              <a:t>mendapat</a:t>
            </a:r>
            <a:r>
              <a:rPr lang="id-ID" sz="2200" spc="305" dirty="0">
                <a:effectLst/>
                <a:latin typeface="Cambria" panose="02040503050406030204" pitchFamily="18" charset="0"/>
                <a:ea typeface="Cambria" panose="02040503050406030204" pitchFamily="18" charset="0"/>
                <a:cs typeface="Cambria" panose="02040503050406030204" pitchFamily="18" charset="0"/>
              </a:rPr>
              <a:t> </a:t>
            </a:r>
            <a:r>
              <a:rPr lang="id-ID" sz="2200" dirty="0">
                <a:effectLst/>
                <a:latin typeface="Cambria" panose="02040503050406030204" pitchFamily="18" charset="0"/>
                <a:ea typeface="Cambria" panose="02040503050406030204" pitchFamily="18" charset="0"/>
                <a:cs typeface="Cambria" panose="02040503050406030204" pitchFamily="18" charset="0"/>
              </a:rPr>
              <a:t>advokasi,</a:t>
            </a:r>
            <a:r>
              <a:rPr lang="id-ID" sz="2200" spc="305" dirty="0">
                <a:effectLst/>
                <a:latin typeface="Cambria" panose="02040503050406030204" pitchFamily="18" charset="0"/>
                <a:ea typeface="Cambria" panose="02040503050406030204" pitchFamily="18" charset="0"/>
                <a:cs typeface="Cambria" panose="02040503050406030204" pitchFamily="18" charset="0"/>
              </a:rPr>
              <a:t> </a:t>
            </a:r>
            <a:r>
              <a:rPr lang="id-ID" sz="2200" dirty="0">
                <a:effectLst/>
                <a:latin typeface="Cambria" panose="02040503050406030204" pitchFamily="18" charset="0"/>
                <a:ea typeface="Cambria" panose="02040503050406030204" pitchFamily="18" charset="0"/>
                <a:cs typeface="Cambria" panose="02040503050406030204" pitchFamily="18" charset="0"/>
              </a:rPr>
              <a:t>perlindungan,</a:t>
            </a:r>
            <a:r>
              <a:rPr lang="id-ID" sz="2200" spc="305" dirty="0">
                <a:effectLst/>
                <a:latin typeface="Cambria" panose="02040503050406030204" pitchFamily="18" charset="0"/>
                <a:ea typeface="Cambria" panose="02040503050406030204" pitchFamily="18" charset="0"/>
                <a:cs typeface="Cambria" panose="02040503050406030204" pitchFamily="18" charset="0"/>
              </a:rPr>
              <a:t> </a:t>
            </a:r>
            <a:r>
              <a:rPr lang="id-ID" sz="2200" dirty="0">
                <a:effectLst/>
                <a:latin typeface="Cambria" panose="02040503050406030204" pitchFamily="18" charset="0"/>
                <a:ea typeface="Cambria" panose="02040503050406030204" pitchFamily="18" charset="0"/>
                <a:cs typeface="Cambria" panose="02040503050406030204" pitchFamily="18" charset="0"/>
              </a:rPr>
              <a:t>dan/atau</a:t>
            </a:r>
            <a:r>
              <a:rPr lang="id-ID" sz="2200" spc="-290" dirty="0">
                <a:effectLst/>
                <a:latin typeface="Cambria" panose="02040503050406030204" pitchFamily="18" charset="0"/>
                <a:ea typeface="Cambria" panose="02040503050406030204" pitchFamily="18" charset="0"/>
                <a:cs typeface="Cambria" panose="02040503050406030204" pitchFamily="18" charset="0"/>
              </a:rPr>
              <a:t> </a:t>
            </a:r>
            <a:r>
              <a:rPr lang="id-ID" sz="2200" dirty="0">
                <a:effectLst/>
                <a:latin typeface="Cambria" panose="02040503050406030204" pitchFamily="18" charset="0"/>
                <a:ea typeface="Cambria" panose="02040503050406030204" pitchFamily="18" charset="0"/>
                <a:cs typeface="Cambria" panose="02040503050406030204" pitchFamily="18" charset="0"/>
              </a:rPr>
              <a:t>pemenuhan</a:t>
            </a:r>
            <a:r>
              <a:rPr lang="id-ID" sz="2200" spc="80" dirty="0">
                <a:effectLst/>
                <a:latin typeface="Cambria" panose="02040503050406030204" pitchFamily="18" charset="0"/>
                <a:ea typeface="Cambria" panose="02040503050406030204" pitchFamily="18" charset="0"/>
                <a:cs typeface="Cambria" panose="02040503050406030204" pitchFamily="18" charset="0"/>
              </a:rPr>
              <a:t> </a:t>
            </a:r>
            <a:r>
              <a:rPr lang="id-ID" sz="2200" dirty="0">
                <a:effectLst/>
                <a:latin typeface="Cambria" panose="02040503050406030204" pitchFamily="18" charset="0"/>
                <a:ea typeface="Cambria" panose="02040503050406030204" pitchFamily="18" charset="0"/>
                <a:cs typeface="Cambria" panose="02040503050406030204" pitchFamily="18" charset="0"/>
              </a:rPr>
              <a:t>pelayanan;</a:t>
            </a:r>
          </a:p>
          <a:p>
            <a:pPr marL="342900" marR="212725" lvl="0" indent="-342900" algn="just">
              <a:lnSpc>
                <a:spcPct val="120000"/>
              </a:lnSpc>
              <a:spcBef>
                <a:spcPts val="310"/>
              </a:spcBef>
              <a:buSzPts val="1200"/>
              <a:buFont typeface="Cambria" panose="02040503050406030204" pitchFamily="18" charset="0"/>
              <a:buAutoNum type="alphaLcPeriod" startAt="4"/>
              <a:tabLst>
                <a:tab pos="1779270" algn="l"/>
              </a:tabLst>
            </a:pPr>
            <a:r>
              <a:rPr lang="id-ID" sz="2200" dirty="0">
                <a:effectLst/>
                <a:latin typeface="Cambria" panose="02040503050406030204" pitchFamily="18" charset="0"/>
                <a:ea typeface="Cambria" panose="02040503050406030204" pitchFamily="18" charset="0"/>
                <a:cs typeface="Cambria" panose="02040503050406030204" pitchFamily="18" charset="0"/>
              </a:rPr>
              <a:t>memberitahukan</a:t>
            </a:r>
            <a:r>
              <a:rPr lang="id-ID" sz="2200" spc="5" dirty="0">
                <a:effectLst/>
                <a:latin typeface="Cambria" panose="02040503050406030204" pitchFamily="18" charset="0"/>
                <a:ea typeface="Cambria" panose="02040503050406030204" pitchFamily="18" charset="0"/>
                <a:cs typeface="Cambria" panose="02040503050406030204" pitchFamily="18" charset="0"/>
              </a:rPr>
              <a:t> </a:t>
            </a:r>
            <a:r>
              <a:rPr lang="id-ID" sz="2200" dirty="0">
                <a:effectLst/>
                <a:latin typeface="Cambria" panose="02040503050406030204" pitchFamily="18" charset="0"/>
                <a:ea typeface="Cambria" panose="02040503050406030204" pitchFamily="18" charset="0"/>
                <a:cs typeface="Cambria" panose="02040503050406030204" pitchFamily="18" charset="0"/>
              </a:rPr>
              <a:t>kepada</a:t>
            </a:r>
            <a:r>
              <a:rPr lang="id-ID" sz="2200" spc="5" dirty="0">
                <a:effectLst/>
                <a:latin typeface="Cambria" panose="02040503050406030204" pitchFamily="18" charset="0"/>
                <a:ea typeface="Cambria" panose="02040503050406030204" pitchFamily="18" charset="0"/>
                <a:cs typeface="Cambria" panose="02040503050406030204" pitchFamily="18" charset="0"/>
              </a:rPr>
              <a:t> </a:t>
            </a:r>
            <a:r>
              <a:rPr lang="id-ID" sz="2200" dirty="0">
                <a:effectLst/>
                <a:latin typeface="Cambria" panose="02040503050406030204" pitchFamily="18" charset="0"/>
                <a:ea typeface="Cambria" panose="02040503050406030204" pitchFamily="18" charset="0"/>
                <a:cs typeface="Cambria" panose="02040503050406030204" pitchFamily="18" charset="0"/>
              </a:rPr>
              <a:t>pimpinan</a:t>
            </a:r>
            <a:r>
              <a:rPr lang="id-ID" sz="2200" spc="5" dirty="0">
                <a:effectLst/>
                <a:latin typeface="Cambria" panose="02040503050406030204" pitchFamily="18" charset="0"/>
                <a:ea typeface="Cambria" panose="02040503050406030204" pitchFamily="18" charset="0"/>
                <a:cs typeface="Cambria" panose="02040503050406030204" pitchFamily="18" charset="0"/>
              </a:rPr>
              <a:t> </a:t>
            </a:r>
            <a:r>
              <a:rPr lang="id-ID" sz="2200" dirty="0">
                <a:effectLst/>
                <a:latin typeface="Cambria" panose="02040503050406030204" pitchFamily="18" charset="0"/>
                <a:ea typeface="Cambria" panose="02040503050406030204" pitchFamily="18" charset="0"/>
                <a:cs typeface="Cambria" panose="02040503050406030204" pitchFamily="18" charset="0"/>
              </a:rPr>
              <a:t>penyelenggara</a:t>
            </a:r>
            <a:r>
              <a:rPr lang="id-ID" sz="2200" spc="-290" dirty="0">
                <a:effectLst/>
                <a:latin typeface="Cambria" panose="02040503050406030204" pitchFamily="18" charset="0"/>
                <a:ea typeface="Cambria" panose="02040503050406030204" pitchFamily="18" charset="0"/>
                <a:cs typeface="Cambria" panose="02040503050406030204" pitchFamily="18" charset="0"/>
              </a:rPr>
              <a:t> </a:t>
            </a:r>
            <a:r>
              <a:rPr lang="id-ID" sz="2200" dirty="0">
                <a:effectLst/>
                <a:latin typeface="Cambria" panose="02040503050406030204" pitchFamily="18" charset="0"/>
                <a:ea typeface="Cambria" panose="02040503050406030204" pitchFamily="18" charset="0"/>
                <a:cs typeface="Cambria" panose="02040503050406030204" pitchFamily="18" charset="0"/>
              </a:rPr>
              <a:t>untuk</a:t>
            </a:r>
            <a:r>
              <a:rPr lang="id-ID" sz="2200" spc="5" dirty="0">
                <a:effectLst/>
                <a:latin typeface="Cambria" panose="02040503050406030204" pitchFamily="18" charset="0"/>
                <a:ea typeface="Cambria" panose="02040503050406030204" pitchFamily="18" charset="0"/>
                <a:cs typeface="Cambria" panose="02040503050406030204" pitchFamily="18" charset="0"/>
              </a:rPr>
              <a:t> </a:t>
            </a:r>
            <a:r>
              <a:rPr lang="id-ID" sz="2200" dirty="0">
                <a:effectLst/>
                <a:latin typeface="Cambria" panose="02040503050406030204" pitchFamily="18" charset="0"/>
                <a:ea typeface="Cambria" panose="02040503050406030204" pitchFamily="18" charset="0"/>
                <a:cs typeface="Cambria" panose="02040503050406030204" pitchFamily="18" charset="0"/>
              </a:rPr>
              <a:t>memperbaiki</a:t>
            </a:r>
            <a:r>
              <a:rPr lang="id-ID" sz="2200" spc="5" dirty="0">
                <a:effectLst/>
                <a:latin typeface="Cambria" panose="02040503050406030204" pitchFamily="18" charset="0"/>
                <a:ea typeface="Cambria" panose="02040503050406030204" pitchFamily="18" charset="0"/>
                <a:cs typeface="Cambria" panose="02040503050406030204" pitchFamily="18" charset="0"/>
              </a:rPr>
              <a:t> </a:t>
            </a:r>
            <a:r>
              <a:rPr lang="id-ID" sz="2200" dirty="0">
                <a:effectLst/>
                <a:latin typeface="Cambria" panose="02040503050406030204" pitchFamily="18" charset="0"/>
                <a:ea typeface="Cambria" panose="02040503050406030204" pitchFamily="18" charset="0"/>
                <a:cs typeface="Cambria" panose="02040503050406030204" pitchFamily="18" charset="0"/>
              </a:rPr>
              <a:t>pelayanan</a:t>
            </a:r>
            <a:r>
              <a:rPr lang="id-ID" sz="2200" spc="5" dirty="0">
                <a:effectLst/>
                <a:latin typeface="Cambria" panose="02040503050406030204" pitchFamily="18" charset="0"/>
                <a:ea typeface="Cambria" panose="02040503050406030204" pitchFamily="18" charset="0"/>
                <a:cs typeface="Cambria" panose="02040503050406030204" pitchFamily="18" charset="0"/>
              </a:rPr>
              <a:t> </a:t>
            </a:r>
            <a:r>
              <a:rPr lang="id-ID" sz="2200" dirty="0">
                <a:effectLst/>
                <a:latin typeface="Cambria" panose="02040503050406030204" pitchFamily="18" charset="0"/>
                <a:ea typeface="Cambria" panose="02040503050406030204" pitchFamily="18" charset="0"/>
                <a:cs typeface="Cambria" panose="02040503050406030204" pitchFamily="18" charset="0"/>
              </a:rPr>
              <a:t>apabila</a:t>
            </a:r>
            <a:r>
              <a:rPr lang="id-ID" sz="2200" spc="5" dirty="0">
                <a:effectLst/>
                <a:latin typeface="Cambria" panose="02040503050406030204" pitchFamily="18" charset="0"/>
                <a:ea typeface="Cambria" panose="02040503050406030204" pitchFamily="18" charset="0"/>
                <a:cs typeface="Cambria" panose="02040503050406030204" pitchFamily="18" charset="0"/>
              </a:rPr>
              <a:t> </a:t>
            </a:r>
            <a:r>
              <a:rPr lang="id-ID" sz="2200" dirty="0">
                <a:effectLst/>
                <a:latin typeface="Cambria" panose="02040503050406030204" pitchFamily="18" charset="0"/>
                <a:ea typeface="Cambria" panose="02040503050406030204" pitchFamily="18" charset="0"/>
                <a:cs typeface="Cambria" panose="02040503050406030204" pitchFamily="18" charset="0"/>
              </a:rPr>
              <a:t>pelayanan</a:t>
            </a:r>
            <a:r>
              <a:rPr lang="id-ID" sz="2200" spc="5" dirty="0">
                <a:effectLst/>
                <a:latin typeface="Cambria" panose="02040503050406030204" pitchFamily="18" charset="0"/>
                <a:ea typeface="Cambria" panose="02040503050406030204" pitchFamily="18" charset="0"/>
                <a:cs typeface="Cambria" panose="02040503050406030204" pitchFamily="18" charset="0"/>
              </a:rPr>
              <a:t> </a:t>
            </a:r>
            <a:r>
              <a:rPr lang="id-ID" sz="2200" dirty="0">
                <a:effectLst/>
                <a:latin typeface="Cambria" panose="02040503050406030204" pitchFamily="18" charset="0"/>
                <a:ea typeface="Cambria" panose="02040503050406030204" pitchFamily="18" charset="0"/>
                <a:cs typeface="Cambria" panose="02040503050406030204" pitchFamily="18" charset="0"/>
              </a:rPr>
              <a:t>yang</a:t>
            </a:r>
            <a:r>
              <a:rPr lang="id-ID" sz="2200" spc="5" dirty="0">
                <a:effectLst/>
                <a:latin typeface="Cambria" panose="02040503050406030204" pitchFamily="18" charset="0"/>
                <a:ea typeface="Cambria" panose="02040503050406030204" pitchFamily="18" charset="0"/>
                <a:cs typeface="Cambria" panose="02040503050406030204" pitchFamily="18" charset="0"/>
              </a:rPr>
              <a:t> </a:t>
            </a:r>
            <a:r>
              <a:rPr lang="id-ID" sz="2200" dirty="0">
                <a:effectLst/>
                <a:latin typeface="Cambria" panose="02040503050406030204" pitchFamily="18" charset="0"/>
                <a:ea typeface="Cambria" panose="02040503050406030204" pitchFamily="18" charset="0"/>
                <a:cs typeface="Cambria" panose="02040503050406030204" pitchFamily="18" charset="0"/>
              </a:rPr>
              <a:t>diberikan</a:t>
            </a:r>
            <a:r>
              <a:rPr lang="id-ID" sz="2200" spc="5" dirty="0">
                <a:effectLst/>
                <a:latin typeface="Cambria" panose="02040503050406030204" pitchFamily="18" charset="0"/>
                <a:ea typeface="Cambria" panose="02040503050406030204" pitchFamily="18" charset="0"/>
                <a:cs typeface="Cambria" panose="02040503050406030204" pitchFamily="18" charset="0"/>
              </a:rPr>
              <a:t> </a:t>
            </a:r>
            <a:r>
              <a:rPr lang="id-ID" sz="2200" dirty="0">
                <a:effectLst/>
                <a:latin typeface="Cambria" panose="02040503050406030204" pitchFamily="18" charset="0"/>
                <a:ea typeface="Cambria" panose="02040503050406030204" pitchFamily="18" charset="0"/>
                <a:cs typeface="Cambria" panose="02040503050406030204" pitchFamily="18" charset="0"/>
              </a:rPr>
              <a:t>tidak</a:t>
            </a:r>
            <a:r>
              <a:rPr lang="id-ID" sz="2200" spc="5" dirty="0">
                <a:effectLst/>
                <a:latin typeface="Cambria" panose="02040503050406030204" pitchFamily="18" charset="0"/>
                <a:ea typeface="Cambria" panose="02040503050406030204" pitchFamily="18" charset="0"/>
                <a:cs typeface="Cambria" panose="02040503050406030204" pitchFamily="18" charset="0"/>
              </a:rPr>
              <a:t> </a:t>
            </a:r>
            <a:r>
              <a:rPr lang="id-ID" sz="2200" dirty="0">
                <a:effectLst/>
                <a:latin typeface="Cambria" panose="02040503050406030204" pitchFamily="18" charset="0"/>
                <a:ea typeface="Cambria" panose="02040503050406030204" pitchFamily="18" charset="0"/>
                <a:cs typeface="Cambria" panose="02040503050406030204" pitchFamily="18" charset="0"/>
              </a:rPr>
              <a:t>sesuai</a:t>
            </a:r>
            <a:r>
              <a:rPr lang="id-ID" sz="2200" spc="5" dirty="0">
                <a:effectLst/>
                <a:latin typeface="Cambria" panose="02040503050406030204" pitchFamily="18" charset="0"/>
                <a:ea typeface="Cambria" panose="02040503050406030204" pitchFamily="18" charset="0"/>
                <a:cs typeface="Cambria" panose="02040503050406030204" pitchFamily="18" charset="0"/>
              </a:rPr>
              <a:t> </a:t>
            </a:r>
            <a:r>
              <a:rPr lang="id-ID" sz="2200" dirty="0">
                <a:effectLst/>
                <a:latin typeface="Cambria" panose="02040503050406030204" pitchFamily="18" charset="0"/>
                <a:ea typeface="Cambria" panose="02040503050406030204" pitchFamily="18" charset="0"/>
                <a:cs typeface="Cambria" panose="02040503050406030204" pitchFamily="18" charset="0"/>
              </a:rPr>
              <a:t>dengan</a:t>
            </a:r>
            <a:r>
              <a:rPr lang="id-ID" sz="2200" spc="5" dirty="0">
                <a:effectLst/>
                <a:latin typeface="Cambria" panose="02040503050406030204" pitchFamily="18" charset="0"/>
                <a:ea typeface="Cambria" panose="02040503050406030204" pitchFamily="18" charset="0"/>
                <a:cs typeface="Cambria" panose="02040503050406030204" pitchFamily="18" charset="0"/>
              </a:rPr>
              <a:t> </a:t>
            </a:r>
            <a:r>
              <a:rPr lang="id-ID" sz="2200" dirty="0">
                <a:effectLst/>
                <a:latin typeface="Cambria" panose="02040503050406030204" pitchFamily="18" charset="0"/>
                <a:ea typeface="Cambria" panose="02040503050406030204" pitchFamily="18" charset="0"/>
                <a:cs typeface="Cambria" panose="02040503050406030204" pitchFamily="18" charset="0"/>
              </a:rPr>
              <a:t>standar</a:t>
            </a:r>
            <a:r>
              <a:rPr lang="id-ID" sz="2200" spc="5" dirty="0">
                <a:effectLst/>
                <a:latin typeface="Cambria" panose="02040503050406030204" pitchFamily="18" charset="0"/>
                <a:ea typeface="Cambria" panose="02040503050406030204" pitchFamily="18" charset="0"/>
                <a:cs typeface="Cambria" panose="02040503050406030204" pitchFamily="18" charset="0"/>
              </a:rPr>
              <a:t> </a:t>
            </a:r>
            <a:r>
              <a:rPr lang="id-ID" sz="2200" dirty="0">
                <a:effectLst/>
                <a:latin typeface="Cambria" panose="02040503050406030204" pitchFamily="18" charset="0"/>
                <a:ea typeface="Cambria" panose="02040503050406030204" pitchFamily="18" charset="0"/>
                <a:cs typeface="Cambria" panose="02040503050406030204" pitchFamily="18" charset="0"/>
              </a:rPr>
              <a:t>pelayanan;</a:t>
            </a:r>
          </a:p>
          <a:p>
            <a:pPr marL="342900" marR="212725" lvl="0" indent="-342900" algn="just">
              <a:lnSpc>
                <a:spcPct val="120000"/>
              </a:lnSpc>
              <a:spcBef>
                <a:spcPts val="305"/>
              </a:spcBef>
              <a:buSzPts val="1200"/>
              <a:buFont typeface="Cambria" panose="02040503050406030204" pitchFamily="18" charset="0"/>
              <a:buAutoNum type="alphaLcPeriod" startAt="4"/>
              <a:tabLst>
                <a:tab pos="1779270" algn="l"/>
              </a:tabLst>
            </a:pPr>
            <a:r>
              <a:rPr lang="id-ID" sz="2200" dirty="0">
                <a:effectLst/>
                <a:latin typeface="Cambria" panose="02040503050406030204" pitchFamily="18" charset="0"/>
                <a:ea typeface="Cambria" panose="02040503050406030204" pitchFamily="18" charset="0"/>
                <a:cs typeface="Cambria" panose="02040503050406030204" pitchFamily="18" charset="0"/>
              </a:rPr>
              <a:t>memberitahukan</a:t>
            </a:r>
            <a:r>
              <a:rPr lang="id-ID" sz="2200" spc="5" dirty="0">
                <a:effectLst/>
                <a:latin typeface="Cambria" panose="02040503050406030204" pitchFamily="18" charset="0"/>
                <a:ea typeface="Cambria" panose="02040503050406030204" pitchFamily="18" charset="0"/>
                <a:cs typeface="Cambria" panose="02040503050406030204" pitchFamily="18" charset="0"/>
              </a:rPr>
              <a:t> </a:t>
            </a:r>
            <a:r>
              <a:rPr lang="id-ID" sz="2200" dirty="0">
                <a:effectLst/>
                <a:latin typeface="Cambria" panose="02040503050406030204" pitchFamily="18" charset="0"/>
                <a:ea typeface="Cambria" panose="02040503050406030204" pitchFamily="18" charset="0"/>
                <a:cs typeface="Cambria" panose="02040503050406030204" pitchFamily="18" charset="0"/>
              </a:rPr>
              <a:t>kepada</a:t>
            </a:r>
            <a:r>
              <a:rPr lang="id-ID" sz="2200" spc="5" dirty="0">
                <a:effectLst/>
                <a:latin typeface="Cambria" panose="02040503050406030204" pitchFamily="18" charset="0"/>
                <a:ea typeface="Cambria" panose="02040503050406030204" pitchFamily="18" charset="0"/>
                <a:cs typeface="Cambria" panose="02040503050406030204" pitchFamily="18" charset="0"/>
              </a:rPr>
              <a:t> </a:t>
            </a:r>
            <a:r>
              <a:rPr lang="id-ID" sz="2200" dirty="0">
                <a:effectLst/>
                <a:latin typeface="Cambria" panose="02040503050406030204" pitchFamily="18" charset="0"/>
                <a:ea typeface="Cambria" panose="02040503050406030204" pitchFamily="18" charset="0"/>
                <a:cs typeface="Cambria" panose="02040503050406030204" pitchFamily="18" charset="0"/>
              </a:rPr>
              <a:t>pelaksana</a:t>
            </a:r>
            <a:r>
              <a:rPr lang="id-ID" sz="2200" spc="5" dirty="0">
                <a:effectLst/>
                <a:latin typeface="Cambria" panose="02040503050406030204" pitchFamily="18" charset="0"/>
                <a:ea typeface="Cambria" panose="02040503050406030204" pitchFamily="18" charset="0"/>
                <a:cs typeface="Cambria" panose="02040503050406030204" pitchFamily="18" charset="0"/>
              </a:rPr>
              <a:t> </a:t>
            </a:r>
            <a:r>
              <a:rPr lang="id-ID" sz="2200" dirty="0">
                <a:effectLst/>
                <a:latin typeface="Cambria" panose="02040503050406030204" pitchFamily="18" charset="0"/>
                <a:ea typeface="Cambria" panose="02040503050406030204" pitchFamily="18" charset="0"/>
                <a:cs typeface="Cambria" panose="02040503050406030204" pitchFamily="18" charset="0"/>
              </a:rPr>
              <a:t>untuk</a:t>
            </a:r>
            <a:r>
              <a:rPr lang="id-ID" sz="2200" spc="5" dirty="0">
                <a:effectLst/>
                <a:latin typeface="Cambria" panose="02040503050406030204" pitchFamily="18" charset="0"/>
                <a:ea typeface="Cambria" panose="02040503050406030204" pitchFamily="18" charset="0"/>
                <a:cs typeface="Cambria" panose="02040503050406030204" pitchFamily="18" charset="0"/>
              </a:rPr>
              <a:t> </a:t>
            </a:r>
            <a:r>
              <a:rPr lang="id-ID" sz="2200" dirty="0">
                <a:effectLst/>
                <a:latin typeface="Cambria" panose="02040503050406030204" pitchFamily="18" charset="0"/>
                <a:ea typeface="Cambria" panose="02040503050406030204" pitchFamily="18" charset="0"/>
                <a:cs typeface="Cambria" panose="02040503050406030204" pitchFamily="18" charset="0"/>
              </a:rPr>
              <a:t>memperbaiki</a:t>
            </a:r>
            <a:r>
              <a:rPr lang="id-ID" sz="2200" spc="5" dirty="0">
                <a:effectLst/>
                <a:latin typeface="Cambria" panose="02040503050406030204" pitchFamily="18" charset="0"/>
                <a:ea typeface="Cambria" panose="02040503050406030204" pitchFamily="18" charset="0"/>
                <a:cs typeface="Cambria" panose="02040503050406030204" pitchFamily="18" charset="0"/>
              </a:rPr>
              <a:t> </a:t>
            </a:r>
            <a:r>
              <a:rPr lang="id-ID" sz="2200" dirty="0">
                <a:effectLst/>
                <a:latin typeface="Cambria" panose="02040503050406030204" pitchFamily="18" charset="0"/>
                <a:ea typeface="Cambria" panose="02040503050406030204" pitchFamily="18" charset="0"/>
                <a:cs typeface="Cambria" panose="02040503050406030204" pitchFamily="18" charset="0"/>
              </a:rPr>
              <a:t>pelayanan</a:t>
            </a:r>
            <a:r>
              <a:rPr lang="id-ID" sz="2200" spc="5" dirty="0">
                <a:effectLst/>
                <a:latin typeface="Cambria" panose="02040503050406030204" pitchFamily="18" charset="0"/>
                <a:ea typeface="Cambria" panose="02040503050406030204" pitchFamily="18" charset="0"/>
                <a:cs typeface="Cambria" panose="02040503050406030204" pitchFamily="18" charset="0"/>
              </a:rPr>
              <a:t> </a:t>
            </a:r>
            <a:r>
              <a:rPr lang="id-ID" sz="2200" dirty="0">
                <a:effectLst/>
                <a:latin typeface="Cambria" panose="02040503050406030204" pitchFamily="18" charset="0"/>
                <a:ea typeface="Cambria" panose="02040503050406030204" pitchFamily="18" charset="0"/>
                <a:cs typeface="Cambria" panose="02040503050406030204" pitchFamily="18" charset="0"/>
              </a:rPr>
              <a:t>apabila</a:t>
            </a:r>
            <a:r>
              <a:rPr lang="id-ID" sz="2200" spc="5" dirty="0">
                <a:effectLst/>
                <a:latin typeface="Cambria" panose="02040503050406030204" pitchFamily="18" charset="0"/>
                <a:ea typeface="Cambria" panose="02040503050406030204" pitchFamily="18" charset="0"/>
                <a:cs typeface="Cambria" panose="02040503050406030204" pitchFamily="18" charset="0"/>
              </a:rPr>
              <a:t> </a:t>
            </a:r>
            <a:r>
              <a:rPr lang="id-ID" sz="2200" dirty="0">
                <a:effectLst/>
                <a:latin typeface="Cambria" panose="02040503050406030204" pitchFamily="18" charset="0"/>
                <a:ea typeface="Cambria" panose="02040503050406030204" pitchFamily="18" charset="0"/>
                <a:cs typeface="Cambria" panose="02040503050406030204" pitchFamily="18" charset="0"/>
              </a:rPr>
              <a:t>pelayanan</a:t>
            </a:r>
            <a:r>
              <a:rPr lang="id-ID" sz="2200" spc="5" dirty="0">
                <a:effectLst/>
                <a:latin typeface="Cambria" panose="02040503050406030204" pitchFamily="18" charset="0"/>
                <a:ea typeface="Cambria" panose="02040503050406030204" pitchFamily="18" charset="0"/>
                <a:cs typeface="Cambria" panose="02040503050406030204" pitchFamily="18" charset="0"/>
              </a:rPr>
              <a:t> </a:t>
            </a:r>
            <a:r>
              <a:rPr lang="id-ID" sz="2200" dirty="0">
                <a:effectLst/>
                <a:latin typeface="Cambria" panose="02040503050406030204" pitchFamily="18" charset="0"/>
                <a:ea typeface="Cambria" panose="02040503050406030204" pitchFamily="18" charset="0"/>
                <a:cs typeface="Cambria" panose="02040503050406030204" pitchFamily="18" charset="0"/>
              </a:rPr>
              <a:t>yang</a:t>
            </a:r>
            <a:r>
              <a:rPr lang="id-ID" sz="2200" spc="5" dirty="0">
                <a:effectLst/>
                <a:latin typeface="Cambria" panose="02040503050406030204" pitchFamily="18" charset="0"/>
                <a:ea typeface="Cambria" panose="02040503050406030204" pitchFamily="18" charset="0"/>
                <a:cs typeface="Cambria" panose="02040503050406030204" pitchFamily="18" charset="0"/>
              </a:rPr>
              <a:t> </a:t>
            </a:r>
            <a:r>
              <a:rPr lang="id-ID" sz="2200" dirty="0">
                <a:effectLst/>
                <a:latin typeface="Cambria" panose="02040503050406030204" pitchFamily="18" charset="0"/>
                <a:ea typeface="Cambria" panose="02040503050406030204" pitchFamily="18" charset="0"/>
                <a:cs typeface="Cambria" panose="02040503050406030204" pitchFamily="18" charset="0"/>
              </a:rPr>
              <a:t>diberikan</a:t>
            </a:r>
            <a:r>
              <a:rPr lang="id-ID" sz="2200" spc="65" dirty="0">
                <a:effectLst/>
                <a:latin typeface="Cambria" panose="02040503050406030204" pitchFamily="18" charset="0"/>
                <a:ea typeface="Cambria" panose="02040503050406030204" pitchFamily="18" charset="0"/>
                <a:cs typeface="Cambria" panose="02040503050406030204" pitchFamily="18" charset="0"/>
              </a:rPr>
              <a:t> </a:t>
            </a:r>
            <a:r>
              <a:rPr lang="id-ID" sz="2200" dirty="0">
                <a:effectLst/>
                <a:latin typeface="Cambria" panose="02040503050406030204" pitchFamily="18" charset="0"/>
                <a:ea typeface="Cambria" panose="02040503050406030204" pitchFamily="18" charset="0"/>
                <a:cs typeface="Cambria" panose="02040503050406030204" pitchFamily="18" charset="0"/>
              </a:rPr>
              <a:t>tidak</a:t>
            </a:r>
            <a:r>
              <a:rPr lang="id-ID" sz="2200" spc="70" dirty="0">
                <a:effectLst/>
                <a:latin typeface="Cambria" panose="02040503050406030204" pitchFamily="18" charset="0"/>
                <a:ea typeface="Cambria" panose="02040503050406030204" pitchFamily="18" charset="0"/>
                <a:cs typeface="Cambria" panose="02040503050406030204" pitchFamily="18" charset="0"/>
              </a:rPr>
              <a:t> </a:t>
            </a:r>
            <a:r>
              <a:rPr lang="id-ID" sz="2200" dirty="0">
                <a:effectLst/>
                <a:latin typeface="Cambria" panose="02040503050406030204" pitchFamily="18" charset="0"/>
                <a:ea typeface="Cambria" panose="02040503050406030204" pitchFamily="18" charset="0"/>
                <a:cs typeface="Cambria" panose="02040503050406030204" pitchFamily="18" charset="0"/>
              </a:rPr>
              <a:t>sesuai</a:t>
            </a:r>
            <a:r>
              <a:rPr lang="id-ID" sz="2200" spc="65" dirty="0">
                <a:effectLst/>
                <a:latin typeface="Cambria" panose="02040503050406030204" pitchFamily="18" charset="0"/>
                <a:ea typeface="Cambria" panose="02040503050406030204" pitchFamily="18" charset="0"/>
                <a:cs typeface="Cambria" panose="02040503050406030204" pitchFamily="18" charset="0"/>
              </a:rPr>
              <a:t> </a:t>
            </a:r>
            <a:r>
              <a:rPr lang="id-ID" sz="2200" dirty="0">
                <a:effectLst/>
                <a:latin typeface="Cambria" panose="02040503050406030204" pitchFamily="18" charset="0"/>
                <a:ea typeface="Cambria" panose="02040503050406030204" pitchFamily="18" charset="0"/>
                <a:cs typeface="Cambria" panose="02040503050406030204" pitchFamily="18" charset="0"/>
              </a:rPr>
              <a:t>dengan</a:t>
            </a:r>
            <a:r>
              <a:rPr lang="id-ID" sz="2200" spc="70" dirty="0">
                <a:effectLst/>
                <a:latin typeface="Cambria" panose="02040503050406030204" pitchFamily="18" charset="0"/>
                <a:ea typeface="Cambria" panose="02040503050406030204" pitchFamily="18" charset="0"/>
                <a:cs typeface="Cambria" panose="02040503050406030204" pitchFamily="18" charset="0"/>
              </a:rPr>
              <a:t> </a:t>
            </a:r>
            <a:r>
              <a:rPr lang="id-ID" sz="2200" dirty="0">
                <a:effectLst/>
                <a:latin typeface="Cambria" panose="02040503050406030204" pitchFamily="18" charset="0"/>
                <a:ea typeface="Cambria" panose="02040503050406030204" pitchFamily="18" charset="0"/>
                <a:cs typeface="Cambria" panose="02040503050406030204" pitchFamily="18" charset="0"/>
              </a:rPr>
              <a:t>standar</a:t>
            </a:r>
            <a:r>
              <a:rPr lang="id-ID" sz="2200" spc="140" dirty="0">
                <a:effectLst/>
                <a:latin typeface="Cambria" panose="02040503050406030204" pitchFamily="18" charset="0"/>
                <a:ea typeface="Cambria" panose="02040503050406030204" pitchFamily="18" charset="0"/>
                <a:cs typeface="Cambria" panose="02040503050406030204" pitchFamily="18" charset="0"/>
              </a:rPr>
              <a:t> </a:t>
            </a:r>
            <a:r>
              <a:rPr lang="id-ID" sz="2200" dirty="0">
                <a:effectLst/>
                <a:latin typeface="Cambria" panose="02040503050406030204" pitchFamily="18" charset="0"/>
                <a:ea typeface="Cambria" panose="02040503050406030204" pitchFamily="18" charset="0"/>
                <a:cs typeface="Cambria" panose="02040503050406030204" pitchFamily="18" charset="0"/>
              </a:rPr>
              <a:t>pelayanan;</a:t>
            </a:r>
          </a:p>
          <a:p>
            <a:pPr marL="342900" marR="213995" lvl="0" indent="-342900" algn="just">
              <a:lnSpc>
                <a:spcPct val="120000"/>
              </a:lnSpc>
              <a:spcBef>
                <a:spcPts val="585"/>
              </a:spcBef>
              <a:spcAft>
                <a:spcPts val="0"/>
              </a:spcAft>
              <a:buSzPts val="1200"/>
              <a:buFont typeface="Cambria" panose="02040503050406030204" pitchFamily="18" charset="0"/>
              <a:buAutoNum type="alphaLcPeriod"/>
              <a:tabLst>
                <a:tab pos="1778635" algn="l"/>
                <a:tab pos="1779270" algn="l"/>
                <a:tab pos="2653665" algn="l"/>
                <a:tab pos="3564890" algn="l"/>
                <a:tab pos="4363085" algn="l"/>
                <a:tab pos="5323205" algn="l"/>
              </a:tabLst>
            </a:pPr>
            <a:endParaRPr lang="id-ID" sz="2200" dirty="0">
              <a:effectLst/>
              <a:latin typeface="Cambria" panose="02040503050406030204" pitchFamily="18" charset="0"/>
              <a:ea typeface="Cambria" panose="02040503050406030204" pitchFamily="18" charset="0"/>
              <a:cs typeface="Cambria" panose="02040503050406030204" pitchFamily="18" charset="0"/>
            </a:endParaRPr>
          </a:p>
          <a:p>
            <a:pPr marL="0" indent="0" algn="just">
              <a:buNone/>
            </a:pPr>
            <a:endParaRPr lang="id-ID" sz="2200" dirty="0"/>
          </a:p>
        </p:txBody>
      </p:sp>
    </p:spTree>
    <p:extLst>
      <p:ext uri="{BB962C8B-B14F-4D97-AF65-F5344CB8AC3E}">
        <p14:creationId xmlns:p14="http://schemas.microsoft.com/office/powerpoint/2010/main" val="402902857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586F922-F3E9-4547-AC6F-EB9872536E90}"/>
              </a:ext>
            </a:extLst>
          </p:cNvPr>
          <p:cNvSpPr>
            <a:spLocks noGrp="1"/>
          </p:cNvSpPr>
          <p:nvPr>
            <p:ph type="title"/>
          </p:nvPr>
        </p:nvSpPr>
        <p:spPr>
          <a:xfrm>
            <a:off x="1451579" y="1040822"/>
            <a:ext cx="9603275" cy="1049235"/>
          </a:xfrm>
        </p:spPr>
        <p:txBody>
          <a:bodyPr>
            <a:normAutofit/>
          </a:bodyPr>
          <a:lstStyle/>
          <a:p>
            <a:r>
              <a:rPr lang="id-ID" sz="4000" dirty="0"/>
              <a:t>PELAYANAN PUBLIK</a:t>
            </a:r>
          </a:p>
        </p:txBody>
      </p:sp>
      <p:sp>
        <p:nvSpPr>
          <p:cNvPr id="3" name="Content Placeholder 2">
            <a:extLst>
              <a:ext uri="{FF2B5EF4-FFF2-40B4-BE49-F238E27FC236}">
                <a16:creationId xmlns:a16="http://schemas.microsoft.com/office/drawing/2014/main" xmlns="" id="{69A1172A-A27F-4EFB-8DA4-83F38F9AE146}"/>
              </a:ext>
            </a:extLst>
          </p:cNvPr>
          <p:cNvSpPr>
            <a:spLocks noGrp="1"/>
          </p:cNvSpPr>
          <p:nvPr>
            <p:ph idx="1"/>
          </p:nvPr>
        </p:nvSpPr>
        <p:spPr/>
        <p:txBody>
          <a:bodyPr>
            <a:normAutofit/>
          </a:bodyPr>
          <a:lstStyle/>
          <a:p>
            <a:pPr marL="0" indent="0" algn="just">
              <a:buNone/>
            </a:pPr>
            <a:r>
              <a:rPr lang="id-ID" sz="2800" b="1" i="1" dirty="0">
                <a:solidFill>
                  <a:srgbClr val="111111"/>
                </a:solidFill>
                <a:latin typeface="-apple-system"/>
              </a:rPr>
              <a:t>P</a:t>
            </a:r>
            <a:r>
              <a:rPr lang="id-ID" sz="2800" b="1" i="1" dirty="0">
                <a:solidFill>
                  <a:srgbClr val="111111"/>
                </a:solidFill>
                <a:effectLst/>
                <a:latin typeface="-apple-system"/>
              </a:rPr>
              <a:t>elayanan publik</a:t>
            </a:r>
            <a:r>
              <a:rPr lang="id-ID" sz="2800" b="0" i="0" dirty="0">
                <a:solidFill>
                  <a:srgbClr val="111111"/>
                </a:solidFill>
                <a:effectLst/>
                <a:latin typeface="-apple-system"/>
              </a:rPr>
              <a:t> adalah kegiatan atau rangkaian kegiatan dalam rangka pemenuhan kebutuhan pelayanan sesuai dengan peraturan perundang-undangan bagi setiap warga negara dan penduduk atas barang, jasa, dan/atau pelayanan administratif yang disediakan oleh penyelenggara pelayanan publik sesuai ketentuan UU Nomor : 25 Tahun 2009 tentang Pelayanan Publik.</a:t>
            </a:r>
            <a:endParaRPr lang="id-ID" sz="2800" dirty="0"/>
          </a:p>
        </p:txBody>
      </p:sp>
    </p:spTree>
    <p:extLst>
      <p:ext uri="{BB962C8B-B14F-4D97-AF65-F5344CB8AC3E}">
        <p14:creationId xmlns:p14="http://schemas.microsoft.com/office/powerpoint/2010/main" val="292579938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AD347E2-20C4-4B80-8193-BAB8D7E75D22}"/>
              </a:ext>
            </a:extLst>
          </p:cNvPr>
          <p:cNvSpPr>
            <a:spLocks noGrp="1"/>
          </p:cNvSpPr>
          <p:nvPr>
            <p:ph type="title"/>
          </p:nvPr>
        </p:nvSpPr>
        <p:spPr/>
        <p:txBody>
          <a:bodyPr/>
          <a:lstStyle/>
          <a:p>
            <a:endParaRPr lang="id-ID"/>
          </a:p>
        </p:txBody>
      </p:sp>
      <p:sp>
        <p:nvSpPr>
          <p:cNvPr id="3" name="Content Placeholder 2">
            <a:extLst>
              <a:ext uri="{FF2B5EF4-FFF2-40B4-BE49-F238E27FC236}">
                <a16:creationId xmlns:a16="http://schemas.microsoft.com/office/drawing/2014/main" xmlns="" id="{2C3A1494-9022-4029-8F74-939AD3B5E4CD}"/>
              </a:ext>
            </a:extLst>
          </p:cNvPr>
          <p:cNvSpPr>
            <a:spLocks noGrp="1"/>
          </p:cNvSpPr>
          <p:nvPr>
            <p:ph idx="1"/>
          </p:nvPr>
        </p:nvSpPr>
        <p:spPr>
          <a:xfrm>
            <a:off x="1451579" y="2003462"/>
            <a:ext cx="9603275" cy="3462884"/>
          </a:xfrm>
        </p:spPr>
        <p:txBody>
          <a:bodyPr>
            <a:normAutofit lnSpcReduction="10000"/>
          </a:bodyPr>
          <a:lstStyle/>
          <a:p>
            <a:pPr marL="342900" marR="212725" lvl="0" indent="-342900" algn="just">
              <a:lnSpc>
                <a:spcPct val="120000"/>
              </a:lnSpc>
              <a:spcBef>
                <a:spcPts val="305"/>
              </a:spcBef>
              <a:buSzPts val="1200"/>
              <a:buFont typeface="+mj-lt"/>
              <a:buAutoNum type="alphaLcPeriod" startAt="7"/>
              <a:tabLst>
                <a:tab pos="1779270" algn="l"/>
              </a:tabLst>
            </a:pPr>
            <a:r>
              <a:rPr lang="id-ID" sz="2400" dirty="0">
                <a:effectLst/>
                <a:latin typeface="Cambria" panose="02040503050406030204" pitchFamily="18" charset="0"/>
                <a:ea typeface="Cambria" panose="02040503050406030204" pitchFamily="18" charset="0"/>
                <a:cs typeface="Cambria" panose="02040503050406030204" pitchFamily="18" charset="0"/>
              </a:rPr>
              <a:t>mengadukan</a:t>
            </a:r>
            <a:r>
              <a:rPr lang="id-ID" sz="2400" spc="5" dirty="0">
                <a:effectLst/>
                <a:latin typeface="Cambria" panose="02040503050406030204" pitchFamily="18" charset="0"/>
                <a:ea typeface="Cambria" panose="02040503050406030204" pitchFamily="18" charset="0"/>
                <a:cs typeface="Cambria" panose="02040503050406030204" pitchFamily="18" charset="0"/>
              </a:rPr>
              <a:t> </a:t>
            </a:r>
            <a:r>
              <a:rPr lang="id-ID" sz="2400" dirty="0">
                <a:effectLst/>
                <a:latin typeface="Cambria" panose="02040503050406030204" pitchFamily="18" charset="0"/>
                <a:ea typeface="Cambria" panose="02040503050406030204" pitchFamily="18" charset="0"/>
                <a:cs typeface="Cambria" panose="02040503050406030204" pitchFamily="18" charset="0"/>
              </a:rPr>
              <a:t>pelaksana</a:t>
            </a:r>
            <a:r>
              <a:rPr lang="id-ID" sz="2400" spc="5" dirty="0">
                <a:effectLst/>
                <a:latin typeface="Cambria" panose="02040503050406030204" pitchFamily="18" charset="0"/>
                <a:ea typeface="Cambria" panose="02040503050406030204" pitchFamily="18" charset="0"/>
                <a:cs typeface="Cambria" panose="02040503050406030204" pitchFamily="18" charset="0"/>
              </a:rPr>
              <a:t> </a:t>
            </a:r>
            <a:r>
              <a:rPr lang="id-ID" sz="2400" dirty="0">
                <a:effectLst/>
                <a:latin typeface="Cambria" panose="02040503050406030204" pitchFamily="18" charset="0"/>
                <a:ea typeface="Cambria" panose="02040503050406030204" pitchFamily="18" charset="0"/>
                <a:cs typeface="Cambria" panose="02040503050406030204" pitchFamily="18" charset="0"/>
              </a:rPr>
              <a:t>yang</a:t>
            </a:r>
            <a:r>
              <a:rPr lang="id-ID" sz="2400" spc="5" dirty="0">
                <a:effectLst/>
                <a:latin typeface="Cambria" panose="02040503050406030204" pitchFamily="18" charset="0"/>
                <a:ea typeface="Cambria" panose="02040503050406030204" pitchFamily="18" charset="0"/>
                <a:cs typeface="Cambria" panose="02040503050406030204" pitchFamily="18" charset="0"/>
              </a:rPr>
              <a:t> </a:t>
            </a:r>
            <a:r>
              <a:rPr lang="id-ID" sz="2400" dirty="0">
                <a:effectLst/>
                <a:latin typeface="Cambria" panose="02040503050406030204" pitchFamily="18" charset="0"/>
                <a:ea typeface="Cambria" panose="02040503050406030204" pitchFamily="18" charset="0"/>
                <a:cs typeface="Cambria" panose="02040503050406030204" pitchFamily="18" charset="0"/>
              </a:rPr>
              <a:t>melakukan</a:t>
            </a:r>
            <a:r>
              <a:rPr lang="id-ID" sz="2400" spc="5" dirty="0">
                <a:effectLst/>
                <a:latin typeface="Cambria" panose="02040503050406030204" pitchFamily="18" charset="0"/>
                <a:ea typeface="Cambria" panose="02040503050406030204" pitchFamily="18" charset="0"/>
                <a:cs typeface="Cambria" panose="02040503050406030204" pitchFamily="18" charset="0"/>
              </a:rPr>
              <a:t> </a:t>
            </a:r>
            <a:r>
              <a:rPr lang="id-ID" sz="2400" dirty="0">
                <a:effectLst/>
                <a:latin typeface="Cambria" panose="02040503050406030204" pitchFamily="18" charset="0"/>
                <a:ea typeface="Cambria" panose="02040503050406030204" pitchFamily="18" charset="0"/>
                <a:cs typeface="Cambria" panose="02040503050406030204" pitchFamily="18" charset="0"/>
              </a:rPr>
              <a:t>penyimpangan</a:t>
            </a:r>
            <a:r>
              <a:rPr lang="id-ID" sz="2400" spc="5" dirty="0">
                <a:effectLst/>
                <a:latin typeface="Cambria" panose="02040503050406030204" pitchFamily="18" charset="0"/>
                <a:ea typeface="Cambria" panose="02040503050406030204" pitchFamily="18" charset="0"/>
                <a:cs typeface="Cambria" panose="02040503050406030204" pitchFamily="18" charset="0"/>
              </a:rPr>
              <a:t> </a:t>
            </a:r>
            <a:r>
              <a:rPr lang="id-ID" sz="2400" dirty="0">
                <a:effectLst/>
                <a:latin typeface="Cambria" panose="02040503050406030204" pitchFamily="18" charset="0"/>
                <a:ea typeface="Cambria" panose="02040503050406030204" pitchFamily="18" charset="0"/>
                <a:cs typeface="Cambria" panose="02040503050406030204" pitchFamily="18" charset="0"/>
              </a:rPr>
              <a:t>standar</a:t>
            </a:r>
            <a:r>
              <a:rPr lang="id-ID" sz="2400" spc="5" dirty="0">
                <a:effectLst/>
                <a:latin typeface="Cambria" panose="02040503050406030204" pitchFamily="18" charset="0"/>
                <a:ea typeface="Cambria" panose="02040503050406030204" pitchFamily="18" charset="0"/>
                <a:cs typeface="Cambria" panose="02040503050406030204" pitchFamily="18" charset="0"/>
              </a:rPr>
              <a:t> </a:t>
            </a:r>
            <a:r>
              <a:rPr lang="id-ID" sz="2400" dirty="0">
                <a:effectLst/>
                <a:latin typeface="Cambria" panose="02040503050406030204" pitchFamily="18" charset="0"/>
                <a:ea typeface="Cambria" panose="02040503050406030204" pitchFamily="18" charset="0"/>
                <a:cs typeface="Cambria" panose="02040503050406030204" pitchFamily="18" charset="0"/>
              </a:rPr>
              <a:t>pelayanan</a:t>
            </a:r>
            <a:r>
              <a:rPr lang="id-ID" sz="2400" spc="5" dirty="0">
                <a:effectLst/>
                <a:latin typeface="Cambria" panose="02040503050406030204" pitchFamily="18" charset="0"/>
                <a:ea typeface="Cambria" panose="02040503050406030204" pitchFamily="18" charset="0"/>
                <a:cs typeface="Cambria" panose="02040503050406030204" pitchFamily="18" charset="0"/>
              </a:rPr>
              <a:t> </a:t>
            </a:r>
            <a:r>
              <a:rPr lang="id-ID" sz="2400" dirty="0">
                <a:effectLst/>
                <a:latin typeface="Cambria" panose="02040503050406030204" pitchFamily="18" charset="0"/>
                <a:ea typeface="Cambria" panose="02040503050406030204" pitchFamily="18" charset="0"/>
                <a:cs typeface="Cambria" panose="02040503050406030204" pitchFamily="18" charset="0"/>
              </a:rPr>
              <a:t>dan/atau</a:t>
            </a:r>
            <a:r>
              <a:rPr lang="id-ID" sz="2400" spc="5" dirty="0">
                <a:effectLst/>
                <a:latin typeface="Cambria" panose="02040503050406030204" pitchFamily="18" charset="0"/>
                <a:ea typeface="Cambria" panose="02040503050406030204" pitchFamily="18" charset="0"/>
                <a:cs typeface="Cambria" panose="02040503050406030204" pitchFamily="18" charset="0"/>
              </a:rPr>
              <a:t> </a:t>
            </a:r>
            <a:r>
              <a:rPr lang="id-ID" sz="2400" dirty="0">
                <a:effectLst/>
                <a:latin typeface="Cambria" panose="02040503050406030204" pitchFamily="18" charset="0"/>
                <a:ea typeface="Cambria" panose="02040503050406030204" pitchFamily="18" charset="0"/>
                <a:cs typeface="Cambria" panose="02040503050406030204" pitchFamily="18" charset="0"/>
              </a:rPr>
              <a:t>tidak</a:t>
            </a:r>
            <a:r>
              <a:rPr lang="id-ID" sz="2400" spc="5" dirty="0">
                <a:effectLst/>
                <a:latin typeface="Cambria" panose="02040503050406030204" pitchFamily="18" charset="0"/>
                <a:ea typeface="Cambria" panose="02040503050406030204" pitchFamily="18" charset="0"/>
                <a:cs typeface="Cambria" panose="02040503050406030204" pitchFamily="18" charset="0"/>
              </a:rPr>
              <a:t> </a:t>
            </a:r>
            <a:r>
              <a:rPr lang="id-ID" sz="2400" dirty="0">
                <a:effectLst/>
                <a:latin typeface="Cambria" panose="02040503050406030204" pitchFamily="18" charset="0"/>
                <a:ea typeface="Cambria" panose="02040503050406030204" pitchFamily="18" charset="0"/>
                <a:cs typeface="Cambria" panose="02040503050406030204" pitchFamily="18" charset="0"/>
              </a:rPr>
              <a:t>memperbaiki pelayanan kepada penyelenggara dan</a:t>
            </a:r>
            <a:r>
              <a:rPr lang="id-ID" sz="2400" spc="5" dirty="0">
                <a:effectLst/>
                <a:latin typeface="Cambria" panose="02040503050406030204" pitchFamily="18" charset="0"/>
                <a:ea typeface="Cambria" panose="02040503050406030204" pitchFamily="18" charset="0"/>
                <a:cs typeface="Cambria" panose="02040503050406030204" pitchFamily="18" charset="0"/>
              </a:rPr>
              <a:t> </a:t>
            </a:r>
            <a:r>
              <a:rPr lang="id-ID" sz="2400" dirty="0">
                <a:effectLst/>
                <a:latin typeface="Cambria" panose="02040503050406030204" pitchFamily="18" charset="0"/>
                <a:ea typeface="Cambria" panose="02040503050406030204" pitchFamily="18" charset="0"/>
                <a:cs typeface="Cambria" panose="02040503050406030204" pitchFamily="18" charset="0"/>
              </a:rPr>
              <a:t>ombudsman;</a:t>
            </a:r>
          </a:p>
          <a:p>
            <a:pPr marL="342900" marR="212725" lvl="0" indent="-342900" algn="just">
              <a:lnSpc>
                <a:spcPct val="120000"/>
              </a:lnSpc>
              <a:spcBef>
                <a:spcPts val="305"/>
              </a:spcBef>
              <a:buSzPts val="1200"/>
              <a:buFont typeface="+mj-lt"/>
              <a:buAutoNum type="alphaLcPeriod" startAt="7"/>
              <a:tabLst>
                <a:tab pos="1779270" algn="l"/>
              </a:tabLst>
            </a:pPr>
            <a:r>
              <a:rPr lang="id-ID" sz="2400" dirty="0">
                <a:effectLst/>
                <a:latin typeface="Cambria" panose="02040503050406030204" pitchFamily="18" charset="0"/>
                <a:ea typeface="Cambria" panose="02040503050406030204" pitchFamily="18" charset="0"/>
                <a:cs typeface="Cambria" panose="02040503050406030204" pitchFamily="18" charset="0"/>
              </a:rPr>
              <a:t>mengadukan</a:t>
            </a:r>
            <a:r>
              <a:rPr lang="id-ID" sz="2400" spc="5" dirty="0">
                <a:effectLst/>
                <a:latin typeface="Cambria" panose="02040503050406030204" pitchFamily="18" charset="0"/>
                <a:ea typeface="Cambria" panose="02040503050406030204" pitchFamily="18" charset="0"/>
                <a:cs typeface="Cambria" panose="02040503050406030204" pitchFamily="18" charset="0"/>
              </a:rPr>
              <a:t> </a:t>
            </a:r>
            <a:r>
              <a:rPr lang="id-ID" sz="2400" dirty="0">
                <a:effectLst/>
                <a:latin typeface="Cambria" panose="02040503050406030204" pitchFamily="18" charset="0"/>
                <a:ea typeface="Cambria" panose="02040503050406030204" pitchFamily="18" charset="0"/>
                <a:cs typeface="Cambria" panose="02040503050406030204" pitchFamily="18" charset="0"/>
              </a:rPr>
              <a:t>penyelenggara</a:t>
            </a:r>
            <a:r>
              <a:rPr lang="id-ID" sz="2400" spc="5" dirty="0">
                <a:effectLst/>
                <a:latin typeface="Cambria" panose="02040503050406030204" pitchFamily="18" charset="0"/>
                <a:ea typeface="Cambria" panose="02040503050406030204" pitchFamily="18" charset="0"/>
                <a:cs typeface="Cambria" panose="02040503050406030204" pitchFamily="18" charset="0"/>
              </a:rPr>
              <a:t> </a:t>
            </a:r>
            <a:r>
              <a:rPr lang="id-ID" sz="2400" dirty="0">
                <a:effectLst/>
                <a:latin typeface="Cambria" panose="02040503050406030204" pitchFamily="18" charset="0"/>
                <a:ea typeface="Cambria" panose="02040503050406030204" pitchFamily="18" charset="0"/>
                <a:cs typeface="Cambria" panose="02040503050406030204" pitchFamily="18" charset="0"/>
              </a:rPr>
              <a:t>yang</a:t>
            </a:r>
            <a:r>
              <a:rPr lang="id-ID" sz="2400" spc="5" dirty="0">
                <a:effectLst/>
                <a:latin typeface="Cambria" panose="02040503050406030204" pitchFamily="18" charset="0"/>
                <a:ea typeface="Cambria" panose="02040503050406030204" pitchFamily="18" charset="0"/>
                <a:cs typeface="Cambria" panose="02040503050406030204" pitchFamily="18" charset="0"/>
              </a:rPr>
              <a:t> </a:t>
            </a:r>
            <a:r>
              <a:rPr lang="id-ID" sz="2400" dirty="0">
                <a:effectLst/>
                <a:latin typeface="Cambria" panose="02040503050406030204" pitchFamily="18" charset="0"/>
                <a:ea typeface="Cambria" panose="02040503050406030204" pitchFamily="18" charset="0"/>
                <a:cs typeface="Cambria" panose="02040503050406030204" pitchFamily="18" charset="0"/>
              </a:rPr>
              <a:t>melakukan</a:t>
            </a:r>
            <a:r>
              <a:rPr lang="id-ID" sz="2400" spc="5" dirty="0">
                <a:effectLst/>
                <a:latin typeface="Cambria" panose="02040503050406030204" pitchFamily="18" charset="0"/>
                <a:ea typeface="Cambria" panose="02040503050406030204" pitchFamily="18" charset="0"/>
                <a:cs typeface="Cambria" panose="02040503050406030204" pitchFamily="18" charset="0"/>
              </a:rPr>
              <a:t> </a:t>
            </a:r>
            <a:r>
              <a:rPr lang="id-ID" sz="2400" dirty="0">
                <a:effectLst/>
                <a:latin typeface="Cambria" panose="02040503050406030204" pitchFamily="18" charset="0"/>
                <a:ea typeface="Cambria" panose="02040503050406030204" pitchFamily="18" charset="0"/>
                <a:cs typeface="Cambria" panose="02040503050406030204" pitchFamily="18" charset="0"/>
              </a:rPr>
              <a:t>penyimpangan</a:t>
            </a:r>
            <a:r>
              <a:rPr lang="id-ID" sz="2400" spc="5" dirty="0">
                <a:effectLst/>
                <a:latin typeface="Cambria" panose="02040503050406030204" pitchFamily="18" charset="0"/>
                <a:ea typeface="Cambria" panose="02040503050406030204" pitchFamily="18" charset="0"/>
                <a:cs typeface="Cambria" panose="02040503050406030204" pitchFamily="18" charset="0"/>
              </a:rPr>
              <a:t> </a:t>
            </a:r>
            <a:r>
              <a:rPr lang="id-ID" sz="2400" dirty="0">
                <a:effectLst/>
                <a:latin typeface="Cambria" panose="02040503050406030204" pitchFamily="18" charset="0"/>
                <a:ea typeface="Cambria" panose="02040503050406030204" pitchFamily="18" charset="0"/>
                <a:cs typeface="Cambria" panose="02040503050406030204" pitchFamily="18" charset="0"/>
              </a:rPr>
              <a:t>standar</a:t>
            </a:r>
            <a:r>
              <a:rPr lang="id-ID" sz="2400" spc="5" dirty="0">
                <a:effectLst/>
                <a:latin typeface="Cambria" panose="02040503050406030204" pitchFamily="18" charset="0"/>
                <a:ea typeface="Cambria" panose="02040503050406030204" pitchFamily="18" charset="0"/>
                <a:cs typeface="Cambria" panose="02040503050406030204" pitchFamily="18" charset="0"/>
              </a:rPr>
              <a:t> </a:t>
            </a:r>
            <a:r>
              <a:rPr lang="id-ID" sz="2400" dirty="0">
                <a:effectLst/>
                <a:latin typeface="Cambria" panose="02040503050406030204" pitchFamily="18" charset="0"/>
                <a:ea typeface="Cambria" panose="02040503050406030204" pitchFamily="18" charset="0"/>
                <a:cs typeface="Cambria" panose="02040503050406030204" pitchFamily="18" charset="0"/>
              </a:rPr>
              <a:t>pelayanan</a:t>
            </a:r>
            <a:r>
              <a:rPr lang="id-ID" sz="2400" spc="5" dirty="0">
                <a:effectLst/>
                <a:latin typeface="Cambria" panose="02040503050406030204" pitchFamily="18" charset="0"/>
                <a:ea typeface="Cambria" panose="02040503050406030204" pitchFamily="18" charset="0"/>
                <a:cs typeface="Cambria" panose="02040503050406030204" pitchFamily="18" charset="0"/>
              </a:rPr>
              <a:t> </a:t>
            </a:r>
            <a:r>
              <a:rPr lang="id-ID" sz="2400" dirty="0">
                <a:effectLst/>
                <a:latin typeface="Cambria" panose="02040503050406030204" pitchFamily="18" charset="0"/>
                <a:ea typeface="Cambria" panose="02040503050406030204" pitchFamily="18" charset="0"/>
                <a:cs typeface="Cambria" panose="02040503050406030204" pitchFamily="18" charset="0"/>
              </a:rPr>
              <a:t>dan/atau</a:t>
            </a:r>
            <a:r>
              <a:rPr lang="id-ID" sz="2400" spc="5" dirty="0">
                <a:effectLst/>
                <a:latin typeface="Cambria" panose="02040503050406030204" pitchFamily="18" charset="0"/>
                <a:ea typeface="Cambria" panose="02040503050406030204" pitchFamily="18" charset="0"/>
                <a:cs typeface="Cambria" panose="02040503050406030204" pitchFamily="18" charset="0"/>
              </a:rPr>
              <a:t> </a:t>
            </a:r>
            <a:r>
              <a:rPr lang="id-ID" sz="2400" dirty="0">
                <a:effectLst/>
                <a:latin typeface="Cambria" panose="02040503050406030204" pitchFamily="18" charset="0"/>
                <a:ea typeface="Cambria" panose="02040503050406030204" pitchFamily="18" charset="0"/>
                <a:cs typeface="Cambria" panose="02040503050406030204" pitchFamily="18" charset="0"/>
              </a:rPr>
              <a:t>tidak</a:t>
            </a:r>
            <a:r>
              <a:rPr lang="id-ID" sz="2400" spc="5" dirty="0">
                <a:effectLst/>
                <a:latin typeface="Cambria" panose="02040503050406030204" pitchFamily="18" charset="0"/>
                <a:ea typeface="Cambria" panose="02040503050406030204" pitchFamily="18" charset="0"/>
                <a:cs typeface="Cambria" panose="02040503050406030204" pitchFamily="18" charset="0"/>
              </a:rPr>
              <a:t> </a:t>
            </a:r>
            <a:r>
              <a:rPr lang="id-ID" sz="2400" dirty="0">
                <a:effectLst/>
                <a:latin typeface="Cambria" panose="02040503050406030204" pitchFamily="18" charset="0"/>
                <a:ea typeface="Cambria" panose="02040503050406030204" pitchFamily="18" charset="0"/>
                <a:cs typeface="Cambria" panose="02040503050406030204" pitchFamily="18" charset="0"/>
              </a:rPr>
              <a:t>memperbaiki</a:t>
            </a:r>
            <a:r>
              <a:rPr lang="id-ID" sz="2400" spc="5" dirty="0">
                <a:effectLst/>
                <a:latin typeface="Cambria" panose="02040503050406030204" pitchFamily="18" charset="0"/>
                <a:ea typeface="Cambria" panose="02040503050406030204" pitchFamily="18" charset="0"/>
                <a:cs typeface="Cambria" panose="02040503050406030204" pitchFamily="18" charset="0"/>
              </a:rPr>
              <a:t> </a:t>
            </a:r>
            <a:r>
              <a:rPr lang="id-ID" sz="2400" dirty="0">
                <a:effectLst/>
                <a:latin typeface="Cambria" panose="02040503050406030204" pitchFamily="18" charset="0"/>
                <a:ea typeface="Cambria" panose="02040503050406030204" pitchFamily="18" charset="0"/>
                <a:cs typeface="Cambria" panose="02040503050406030204" pitchFamily="18" charset="0"/>
              </a:rPr>
              <a:t>pelayanan</a:t>
            </a:r>
            <a:r>
              <a:rPr lang="id-ID" sz="2400" spc="5" dirty="0">
                <a:effectLst/>
                <a:latin typeface="Cambria" panose="02040503050406030204" pitchFamily="18" charset="0"/>
                <a:ea typeface="Cambria" panose="02040503050406030204" pitchFamily="18" charset="0"/>
                <a:cs typeface="Cambria" panose="02040503050406030204" pitchFamily="18" charset="0"/>
              </a:rPr>
              <a:t> </a:t>
            </a:r>
            <a:r>
              <a:rPr lang="id-ID" sz="2400" dirty="0">
                <a:effectLst/>
                <a:latin typeface="Cambria" panose="02040503050406030204" pitchFamily="18" charset="0"/>
                <a:ea typeface="Cambria" panose="02040503050406030204" pitchFamily="18" charset="0"/>
                <a:cs typeface="Cambria" panose="02040503050406030204" pitchFamily="18" charset="0"/>
              </a:rPr>
              <a:t>kepada</a:t>
            </a:r>
            <a:r>
              <a:rPr lang="id-ID" sz="2400" spc="5" dirty="0">
                <a:effectLst/>
                <a:latin typeface="Cambria" panose="02040503050406030204" pitchFamily="18" charset="0"/>
                <a:ea typeface="Cambria" panose="02040503050406030204" pitchFamily="18" charset="0"/>
                <a:cs typeface="Cambria" panose="02040503050406030204" pitchFamily="18" charset="0"/>
              </a:rPr>
              <a:t> </a:t>
            </a:r>
            <a:r>
              <a:rPr lang="id-ID" sz="2400" dirty="0">
                <a:effectLst/>
                <a:latin typeface="Cambria" panose="02040503050406030204" pitchFamily="18" charset="0"/>
                <a:ea typeface="Cambria" panose="02040503050406030204" pitchFamily="18" charset="0"/>
                <a:cs typeface="Cambria" panose="02040503050406030204" pitchFamily="18" charset="0"/>
              </a:rPr>
              <a:t>pembina</a:t>
            </a:r>
            <a:r>
              <a:rPr lang="id-ID" sz="2400" spc="-295" dirty="0">
                <a:effectLst/>
                <a:latin typeface="Cambria" panose="02040503050406030204" pitchFamily="18" charset="0"/>
                <a:ea typeface="Cambria" panose="02040503050406030204" pitchFamily="18" charset="0"/>
                <a:cs typeface="Cambria" panose="02040503050406030204" pitchFamily="18" charset="0"/>
              </a:rPr>
              <a:t> </a:t>
            </a:r>
            <a:r>
              <a:rPr lang="id-ID" sz="2400" dirty="0">
                <a:effectLst/>
                <a:latin typeface="Cambria" panose="02040503050406030204" pitchFamily="18" charset="0"/>
                <a:ea typeface="Cambria" panose="02040503050406030204" pitchFamily="18" charset="0"/>
                <a:cs typeface="Cambria" panose="02040503050406030204" pitchFamily="18" charset="0"/>
              </a:rPr>
              <a:t>penyelenggara</a:t>
            </a:r>
            <a:r>
              <a:rPr lang="id-ID" sz="2400" spc="70" dirty="0">
                <a:effectLst/>
                <a:latin typeface="Cambria" panose="02040503050406030204" pitchFamily="18" charset="0"/>
                <a:ea typeface="Cambria" panose="02040503050406030204" pitchFamily="18" charset="0"/>
                <a:cs typeface="Cambria" panose="02040503050406030204" pitchFamily="18" charset="0"/>
              </a:rPr>
              <a:t> </a:t>
            </a:r>
            <a:r>
              <a:rPr lang="id-ID" sz="2400" dirty="0">
                <a:effectLst/>
                <a:latin typeface="Cambria" panose="02040503050406030204" pitchFamily="18" charset="0"/>
                <a:ea typeface="Cambria" panose="02040503050406030204" pitchFamily="18" charset="0"/>
                <a:cs typeface="Cambria" panose="02040503050406030204" pitchFamily="18" charset="0"/>
              </a:rPr>
              <a:t>dan</a:t>
            </a:r>
            <a:r>
              <a:rPr lang="id-ID" sz="2400" spc="70" dirty="0">
                <a:effectLst/>
                <a:latin typeface="Cambria" panose="02040503050406030204" pitchFamily="18" charset="0"/>
                <a:ea typeface="Cambria" panose="02040503050406030204" pitchFamily="18" charset="0"/>
                <a:cs typeface="Cambria" panose="02040503050406030204" pitchFamily="18" charset="0"/>
              </a:rPr>
              <a:t> </a:t>
            </a:r>
            <a:r>
              <a:rPr lang="id-ID" sz="2400" dirty="0">
                <a:effectLst/>
                <a:latin typeface="Cambria" panose="02040503050406030204" pitchFamily="18" charset="0"/>
                <a:ea typeface="Cambria" panose="02040503050406030204" pitchFamily="18" charset="0"/>
                <a:cs typeface="Cambria" panose="02040503050406030204" pitchFamily="18" charset="0"/>
              </a:rPr>
              <a:t>ombudsman;</a:t>
            </a:r>
            <a:r>
              <a:rPr lang="id-ID" sz="2400" spc="75" dirty="0">
                <a:effectLst/>
                <a:latin typeface="Cambria" panose="02040503050406030204" pitchFamily="18" charset="0"/>
                <a:ea typeface="Cambria" panose="02040503050406030204" pitchFamily="18" charset="0"/>
                <a:cs typeface="Cambria" panose="02040503050406030204" pitchFamily="18" charset="0"/>
              </a:rPr>
              <a:t> </a:t>
            </a:r>
            <a:r>
              <a:rPr lang="id-ID" sz="2400" dirty="0">
                <a:effectLst/>
                <a:latin typeface="Cambria" panose="02040503050406030204" pitchFamily="18" charset="0"/>
                <a:ea typeface="Cambria" panose="02040503050406030204" pitchFamily="18" charset="0"/>
                <a:cs typeface="Cambria" panose="02040503050406030204" pitchFamily="18" charset="0"/>
              </a:rPr>
              <a:t>dan</a:t>
            </a:r>
          </a:p>
          <a:p>
            <a:pPr marL="342900" marR="212725" lvl="0" indent="-342900" algn="just">
              <a:lnSpc>
                <a:spcPct val="120000"/>
              </a:lnSpc>
              <a:spcBef>
                <a:spcPts val="315"/>
              </a:spcBef>
              <a:buSzPts val="1200"/>
              <a:buFont typeface="+mj-lt"/>
              <a:buAutoNum type="alphaLcPeriod" startAt="7"/>
              <a:tabLst>
                <a:tab pos="1779270" algn="l"/>
              </a:tabLst>
            </a:pPr>
            <a:r>
              <a:rPr lang="id-ID" sz="2400" dirty="0">
                <a:effectLst/>
                <a:latin typeface="Cambria" panose="02040503050406030204" pitchFamily="18" charset="0"/>
                <a:ea typeface="Cambria" panose="02040503050406030204" pitchFamily="18" charset="0"/>
                <a:cs typeface="Cambria" panose="02040503050406030204" pitchFamily="18" charset="0"/>
              </a:rPr>
              <a:t>mendapat</a:t>
            </a:r>
            <a:r>
              <a:rPr lang="id-ID" sz="2400" spc="5" dirty="0">
                <a:effectLst/>
                <a:latin typeface="Cambria" panose="02040503050406030204" pitchFamily="18" charset="0"/>
                <a:ea typeface="Cambria" panose="02040503050406030204" pitchFamily="18" charset="0"/>
                <a:cs typeface="Cambria" panose="02040503050406030204" pitchFamily="18" charset="0"/>
              </a:rPr>
              <a:t> </a:t>
            </a:r>
            <a:r>
              <a:rPr lang="id-ID" sz="2400" dirty="0">
                <a:effectLst/>
                <a:latin typeface="Cambria" panose="02040503050406030204" pitchFamily="18" charset="0"/>
                <a:ea typeface="Cambria" panose="02040503050406030204" pitchFamily="18" charset="0"/>
                <a:cs typeface="Cambria" panose="02040503050406030204" pitchFamily="18" charset="0"/>
              </a:rPr>
              <a:t>pelayanan</a:t>
            </a:r>
            <a:r>
              <a:rPr lang="id-ID" sz="2400" spc="5" dirty="0">
                <a:effectLst/>
                <a:latin typeface="Cambria" panose="02040503050406030204" pitchFamily="18" charset="0"/>
                <a:ea typeface="Cambria" panose="02040503050406030204" pitchFamily="18" charset="0"/>
                <a:cs typeface="Cambria" panose="02040503050406030204" pitchFamily="18" charset="0"/>
              </a:rPr>
              <a:t> </a:t>
            </a:r>
            <a:r>
              <a:rPr lang="id-ID" sz="2400" dirty="0">
                <a:effectLst/>
                <a:latin typeface="Cambria" panose="02040503050406030204" pitchFamily="18" charset="0"/>
                <a:ea typeface="Cambria" panose="02040503050406030204" pitchFamily="18" charset="0"/>
                <a:cs typeface="Cambria" panose="02040503050406030204" pitchFamily="18" charset="0"/>
              </a:rPr>
              <a:t>yang</a:t>
            </a:r>
            <a:r>
              <a:rPr lang="id-ID" sz="2400" spc="5" dirty="0">
                <a:effectLst/>
                <a:latin typeface="Cambria" panose="02040503050406030204" pitchFamily="18" charset="0"/>
                <a:ea typeface="Cambria" panose="02040503050406030204" pitchFamily="18" charset="0"/>
                <a:cs typeface="Cambria" panose="02040503050406030204" pitchFamily="18" charset="0"/>
              </a:rPr>
              <a:t> </a:t>
            </a:r>
            <a:r>
              <a:rPr lang="id-ID" sz="2400" dirty="0">
                <a:effectLst/>
                <a:latin typeface="Cambria" panose="02040503050406030204" pitchFamily="18" charset="0"/>
                <a:ea typeface="Cambria" panose="02040503050406030204" pitchFamily="18" charset="0"/>
                <a:cs typeface="Cambria" panose="02040503050406030204" pitchFamily="18" charset="0"/>
              </a:rPr>
              <a:t>berkualitas</a:t>
            </a:r>
            <a:r>
              <a:rPr lang="id-ID" sz="2400" spc="5" dirty="0">
                <a:effectLst/>
                <a:latin typeface="Cambria" panose="02040503050406030204" pitchFamily="18" charset="0"/>
                <a:ea typeface="Cambria" panose="02040503050406030204" pitchFamily="18" charset="0"/>
                <a:cs typeface="Cambria" panose="02040503050406030204" pitchFamily="18" charset="0"/>
              </a:rPr>
              <a:t> </a:t>
            </a:r>
            <a:r>
              <a:rPr lang="id-ID" sz="2400" dirty="0">
                <a:effectLst/>
                <a:latin typeface="Cambria" panose="02040503050406030204" pitchFamily="18" charset="0"/>
                <a:ea typeface="Cambria" panose="02040503050406030204" pitchFamily="18" charset="0"/>
                <a:cs typeface="Cambria" panose="02040503050406030204" pitchFamily="18" charset="0"/>
              </a:rPr>
              <a:t>sesuai</a:t>
            </a:r>
            <a:r>
              <a:rPr lang="id-ID" sz="2400" spc="5" dirty="0">
                <a:effectLst/>
                <a:latin typeface="Cambria" panose="02040503050406030204" pitchFamily="18" charset="0"/>
                <a:ea typeface="Cambria" panose="02040503050406030204" pitchFamily="18" charset="0"/>
                <a:cs typeface="Cambria" panose="02040503050406030204" pitchFamily="18" charset="0"/>
              </a:rPr>
              <a:t> </a:t>
            </a:r>
            <a:r>
              <a:rPr lang="id-ID" sz="2400" dirty="0">
                <a:effectLst/>
                <a:latin typeface="Cambria" panose="02040503050406030204" pitchFamily="18" charset="0"/>
                <a:ea typeface="Cambria" panose="02040503050406030204" pitchFamily="18" charset="0"/>
                <a:cs typeface="Cambria" panose="02040503050406030204" pitchFamily="18" charset="0"/>
              </a:rPr>
              <a:t>dengan</a:t>
            </a:r>
            <a:r>
              <a:rPr lang="id-ID" sz="2400" spc="85" dirty="0">
                <a:effectLst/>
                <a:latin typeface="Cambria" panose="02040503050406030204" pitchFamily="18" charset="0"/>
                <a:ea typeface="Cambria" panose="02040503050406030204" pitchFamily="18" charset="0"/>
                <a:cs typeface="Cambria" panose="02040503050406030204" pitchFamily="18" charset="0"/>
              </a:rPr>
              <a:t> </a:t>
            </a:r>
            <a:r>
              <a:rPr lang="id-ID" sz="2400" dirty="0">
                <a:effectLst/>
                <a:latin typeface="Cambria" panose="02040503050406030204" pitchFamily="18" charset="0"/>
                <a:ea typeface="Cambria" panose="02040503050406030204" pitchFamily="18" charset="0"/>
                <a:cs typeface="Cambria" panose="02040503050406030204" pitchFamily="18" charset="0"/>
              </a:rPr>
              <a:t>asas</a:t>
            </a:r>
            <a:r>
              <a:rPr lang="id-ID" sz="2400" spc="90" dirty="0">
                <a:effectLst/>
                <a:latin typeface="Cambria" panose="02040503050406030204" pitchFamily="18" charset="0"/>
                <a:ea typeface="Cambria" panose="02040503050406030204" pitchFamily="18" charset="0"/>
                <a:cs typeface="Cambria" panose="02040503050406030204" pitchFamily="18" charset="0"/>
              </a:rPr>
              <a:t> </a:t>
            </a:r>
            <a:r>
              <a:rPr lang="id-ID" sz="2400" dirty="0">
                <a:effectLst/>
                <a:latin typeface="Cambria" panose="02040503050406030204" pitchFamily="18" charset="0"/>
                <a:ea typeface="Cambria" panose="02040503050406030204" pitchFamily="18" charset="0"/>
                <a:cs typeface="Cambria" panose="02040503050406030204" pitchFamily="18" charset="0"/>
              </a:rPr>
              <a:t>dan</a:t>
            </a:r>
            <a:r>
              <a:rPr lang="id-ID" sz="2400" spc="90" dirty="0">
                <a:effectLst/>
                <a:latin typeface="Cambria" panose="02040503050406030204" pitchFamily="18" charset="0"/>
                <a:ea typeface="Cambria" panose="02040503050406030204" pitchFamily="18" charset="0"/>
                <a:cs typeface="Cambria" panose="02040503050406030204" pitchFamily="18" charset="0"/>
              </a:rPr>
              <a:t> </a:t>
            </a:r>
            <a:r>
              <a:rPr lang="id-ID" sz="2400" dirty="0">
                <a:effectLst/>
                <a:latin typeface="Cambria" panose="02040503050406030204" pitchFamily="18" charset="0"/>
                <a:ea typeface="Cambria" panose="02040503050406030204" pitchFamily="18" charset="0"/>
                <a:cs typeface="Cambria" panose="02040503050406030204" pitchFamily="18" charset="0"/>
              </a:rPr>
              <a:t>tujuan</a:t>
            </a:r>
            <a:r>
              <a:rPr lang="id-ID" sz="2400" spc="90" dirty="0">
                <a:effectLst/>
                <a:latin typeface="Cambria" panose="02040503050406030204" pitchFamily="18" charset="0"/>
                <a:ea typeface="Cambria" panose="02040503050406030204" pitchFamily="18" charset="0"/>
                <a:cs typeface="Cambria" panose="02040503050406030204" pitchFamily="18" charset="0"/>
              </a:rPr>
              <a:t> </a:t>
            </a:r>
            <a:r>
              <a:rPr lang="id-ID" sz="2400" dirty="0">
                <a:effectLst/>
                <a:latin typeface="Cambria" panose="02040503050406030204" pitchFamily="18" charset="0"/>
                <a:ea typeface="Cambria" panose="02040503050406030204" pitchFamily="18" charset="0"/>
                <a:cs typeface="Cambria" panose="02040503050406030204" pitchFamily="18" charset="0"/>
              </a:rPr>
              <a:t>pelayanan.</a:t>
            </a:r>
          </a:p>
          <a:p>
            <a:pPr marL="0" indent="0">
              <a:buNone/>
            </a:pPr>
            <a:endParaRPr lang="id-ID" sz="3600" dirty="0"/>
          </a:p>
        </p:txBody>
      </p:sp>
    </p:spTree>
    <p:extLst>
      <p:ext uri="{BB962C8B-B14F-4D97-AF65-F5344CB8AC3E}">
        <p14:creationId xmlns:p14="http://schemas.microsoft.com/office/powerpoint/2010/main" val="207776046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3A82D7C-2443-418D-B6CF-D81B5AAAC2DC}"/>
              </a:ext>
            </a:extLst>
          </p:cNvPr>
          <p:cNvSpPr>
            <a:spLocks noGrp="1"/>
          </p:cNvSpPr>
          <p:nvPr>
            <p:ph type="title"/>
          </p:nvPr>
        </p:nvSpPr>
        <p:spPr>
          <a:xfrm>
            <a:off x="1310809" y="817489"/>
            <a:ext cx="10442825" cy="1049235"/>
          </a:xfrm>
        </p:spPr>
        <p:txBody>
          <a:bodyPr>
            <a:noAutofit/>
          </a:bodyPr>
          <a:lstStyle/>
          <a:p>
            <a:r>
              <a:rPr lang="id-ID" sz="2800" dirty="0">
                <a:effectLst/>
                <a:latin typeface="Cambria" panose="02040503050406030204" pitchFamily="18" charset="0"/>
                <a:ea typeface="Cambria" panose="02040503050406030204" pitchFamily="18" charset="0"/>
                <a:cs typeface="Cambria" panose="02040503050406030204" pitchFamily="18" charset="0"/>
              </a:rPr>
              <a:t>Pelaksana</a:t>
            </a:r>
            <a:r>
              <a:rPr lang="id-ID" sz="2800" spc="75" dirty="0">
                <a:effectLst/>
                <a:latin typeface="Cambria" panose="02040503050406030204" pitchFamily="18" charset="0"/>
                <a:ea typeface="Cambria" panose="02040503050406030204" pitchFamily="18" charset="0"/>
                <a:cs typeface="Cambria" panose="02040503050406030204" pitchFamily="18" charset="0"/>
              </a:rPr>
              <a:t> </a:t>
            </a:r>
            <a:r>
              <a:rPr lang="id-ID" sz="2800" dirty="0">
                <a:effectLst/>
                <a:latin typeface="Cambria" panose="02040503050406030204" pitchFamily="18" charset="0"/>
                <a:ea typeface="Cambria" panose="02040503050406030204" pitchFamily="18" charset="0"/>
                <a:cs typeface="Cambria" panose="02040503050406030204" pitchFamily="18" charset="0"/>
              </a:rPr>
              <a:t>dalam</a:t>
            </a:r>
            <a:r>
              <a:rPr lang="id-ID" sz="2800" spc="75" dirty="0">
                <a:effectLst/>
                <a:latin typeface="Cambria" panose="02040503050406030204" pitchFamily="18" charset="0"/>
                <a:ea typeface="Cambria" panose="02040503050406030204" pitchFamily="18" charset="0"/>
                <a:cs typeface="Cambria" panose="02040503050406030204" pitchFamily="18" charset="0"/>
              </a:rPr>
              <a:t> </a:t>
            </a:r>
            <a:r>
              <a:rPr lang="id-ID" sz="2800" dirty="0">
                <a:effectLst/>
                <a:latin typeface="Cambria" panose="02040503050406030204" pitchFamily="18" charset="0"/>
                <a:ea typeface="Cambria" panose="02040503050406030204" pitchFamily="18" charset="0"/>
                <a:cs typeface="Cambria" panose="02040503050406030204" pitchFamily="18" charset="0"/>
              </a:rPr>
              <a:t>menyelenggarakan</a:t>
            </a:r>
            <a:r>
              <a:rPr lang="id-ID" sz="2800" spc="70" dirty="0">
                <a:effectLst/>
                <a:latin typeface="Cambria" panose="02040503050406030204" pitchFamily="18" charset="0"/>
                <a:ea typeface="Cambria" panose="02040503050406030204" pitchFamily="18" charset="0"/>
                <a:cs typeface="Cambria" panose="02040503050406030204" pitchFamily="18" charset="0"/>
              </a:rPr>
              <a:t> </a:t>
            </a:r>
            <a:r>
              <a:rPr lang="id-ID" sz="2800" dirty="0">
                <a:effectLst/>
                <a:latin typeface="Cambria" panose="02040503050406030204" pitchFamily="18" charset="0"/>
                <a:ea typeface="Cambria" panose="02040503050406030204" pitchFamily="18" charset="0"/>
                <a:cs typeface="Cambria" panose="02040503050406030204" pitchFamily="18" charset="0"/>
              </a:rPr>
              <a:t>pelayanan</a:t>
            </a:r>
            <a:r>
              <a:rPr lang="id-ID" sz="2800" spc="70" dirty="0">
                <a:effectLst/>
                <a:latin typeface="Cambria" panose="02040503050406030204" pitchFamily="18" charset="0"/>
                <a:ea typeface="Cambria" panose="02040503050406030204" pitchFamily="18" charset="0"/>
                <a:cs typeface="Cambria" panose="02040503050406030204" pitchFamily="18" charset="0"/>
              </a:rPr>
              <a:t> </a:t>
            </a:r>
            <a:r>
              <a:rPr lang="id-ID" sz="2800" dirty="0">
                <a:effectLst/>
                <a:latin typeface="Cambria" panose="02040503050406030204" pitchFamily="18" charset="0"/>
                <a:ea typeface="Cambria" panose="02040503050406030204" pitchFamily="18" charset="0"/>
                <a:cs typeface="Cambria" panose="02040503050406030204" pitchFamily="18" charset="0"/>
              </a:rPr>
              <a:t>publik</a:t>
            </a:r>
            <a:r>
              <a:rPr lang="id-ID" sz="2800" spc="-290" dirty="0">
                <a:effectLst/>
                <a:latin typeface="Cambria" panose="02040503050406030204" pitchFamily="18" charset="0"/>
                <a:ea typeface="Cambria" panose="02040503050406030204" pitchFamily="18" charset="0"/>
                <a:cs typeface="Cambria" panose="02040503050406030204" pitchFamily="18" charset="0"/>
              </a:rPr>
              <a:t> </a:t>
            </a:r>
            <a:r>
              <a:rPr lang="id-ID" sz="2800" dirty="0">
                <a:effectLst/>
                <a:latin typeface="Cambria" panose="02040503050406030204" pitchFamily="18" charset="0"/>
                <a:ea typeface="Cambria" panose="02040503050406030204" pitchFamily="18" charset="0"/>
                <a:cs typeface="Cambria" panose="02040503050406030204" pitchFamily="18" charset="0"/>
              </a:rPr>
              <a:t>harus</a:t>
            </a:r>
            <a:r>
              <a:rPr lang="id-ID" sz="2800" spc="75" dirty="0">
                <a:effectLst/>
                <a:latin typeface="Cambria" panose="02040503050406030204" pitchFamily="18" charset="0"/>
                <a:ea typeface="Cambria" panose="02040503050406030204" pitchFamily="18" charset="0"/>
                <a:cs typeface="Cambria" panose="02040503050406030204" pitchFamily="18" charset="0"/>
              </a:rPr>
              <a:t> </a:t>
            </a:r>
            <a:r>
              <a:rPr lang="id-ID" sz="2800" dirty="0">
                <a:effectLst/>
                <a:latin typeface="Cambria" panose="02040503050406030204" pitchFamily="18" charset="0"/>
                <a:ea typeface="Cambria" panose="02040503050406030204" pitchFamily="18" charset="0"/>
                <a:cs typeface="Cambria" panose="02040503050406030204" pitchFamily="18" charset="0"/>
              </a:rPr>
              <a:t>berperilaku</a:t>
            </a:r>
            <a:r>
              <a:rPr lang="id-ID" sz="2800" spc="75" dirty="0">
                <a:effectLst/>
                <a:latin typeface="Cambria" panose="02040503050406030204" pitchFamily="18" charset="0"/>
                <a:ea typeface="Cambria" panose="02040503050406030204" pitchFamily="18" charset="0"/>
                <a:cs typeface="Cambria" panose="02040503050406030204" pitchFamily="18" charset="0"/>
              </a:rPr>
              <a:t> </a:t>
            </a:r>
            <a:r>
              <a:rPr lang="id-ID" sz="2800" dirty="0">
                <a:effectLst/>
                <a:latin typeface="Cambria" panose="02040503050406030204" pitchFamily="18" charset="0"/>
                <a:ea typeface="Cambria" panose="02040503050406030204" pitchFamily="18" charset="0"/>
                <a:cs typeface="Cambria" panose="02040503050406030204" pitchFamily="18" charset="0"/>
              </a:rPr>
              <a:t>sebagai</a:t>
            </a:r>
            <a:r>
              <a:rPr lang="id-ID" sz="2800" spc="75" dirty="0">
                <a:effectLst/>
                <a:latin typeface="Cambria" panose="02040503050406030204" pitchFamily="18" charset="0"/>
                <a:ea typeface="Cambria" panose="02040503050406030204" pitchFamily="18" charset="0"/>
                <a:cs typeface="Cambria" panose="02040503050406030204" pitchFamily="18" charset="0"/>
              </a:rPr>
              <a:t> </a:t>
            </a:r>
            <a:r>
              <a:rPr lang="id-ID" sz="2800" dirty="0">
                <a:effectLst/>
                <a:latin typeface="Cambria" panose="02040503050406030204" pitchFamily="18" charset="0"/>
                <a:ea typeface="Cambria" panose="02040503050406030204" pitchFamily="18" charset="0"/>
                <a:cs typeface="Cambria" panose="02040503050406030204" pitchFamily="18" charset="0"/>
              </a:rPr>
              <a:t>berikut:</a:t>
            </a:r>
            <a:br>
              <a:rPr lang="id-ID" sz="2800" dirty="0">
                <a:effectLst/>
                <a:latin typeface="Cambria" panose="02040503050406030204" pitchFamily="18" charset="0"/>
                <a:ea typeface="Cambria" panose="02040503050406030204" pitchFamily="18" charset="0"/>
                <a:cs typeface="Cambria" panose="02040503050406030204" pitchFamily="18" charset="0"/>
              </a:rPr>
            </a:br>
            <a:endParaRPr lang="id-ID" sz="2800" dirty="0"/>
          </a:p>
        </p:txBody>
      </p:sp>
      <p:sp>
        <p:nvSpPr>
          <p:cNvPr id="3" name="Content Placeholder 2">
            <a:extLst>
              <a:ext uri="{FF2B5EF4-FFF2-40B4-BE49-F238E27FC236}">
                <a16:creationId xmlns:a16="http://schemas.microsoft.com/office/drawing/2014/main" xmlns="" id="{08B65BF8-0856-4F65-B58C-74BD20FB68BE}"/>
              </a:ext>
            </a:extLst>
          </p:cNvPr>
          <p:cNvSpPr>
            <a:spLocks noGrp="1"/>
          </p:cNvSpPr>
          <p:nvPr>
            <p:ph idx="1"/>
          </p:nvPr>
        </p:nvSpPr>
        <p:spPr>
          <a:xfrm>
            <a:off x="982036" y="1866724"/>
            <a:ext cx="10515600" cy="4351338"/>
          </a:xfrm>
        </p:spPr>
        <p:txBody>
          <a:bodyPr>
            <a:normAutofit fontScale="85000" lnSpcReduction="20000"/>
          </a:bodyPr>
          <a:lstStyle/>
          <a:p>
            <a:pPr marL="342900" marR="212725" lvl="0" indent="-342900" algn="just">
              <a:spcBef>
                <a:spcPts val="305"/>
              </a:spcBef>
              <a:spcAft>
                <a:spcPts val="0"/>
              </a:spcAft>
              <a:buSzPts val="1200"/>
              <a:buFont typeface="Cambria" panose="02040503050406030204" pitchFamily="18" charset="0"/>
              <a:buAutoNum type="alphaLcPeriod"/>
              <a:tabLst>
                <a:tab pos="1778635" algn="l"/>
                <a:tab pos="1779270" algn="l"/>
              </a:tabLst>
            </a:pPr>
            <a:r>
              <a:rPr lang="id-ID" sz="2400" dirty="0">
                <a:effectLst/>
                <a:latin typeface="Cambria" panose="02040503050406030204" pitchFamily="18" charset="0"/>
                <a:ea typeface="Cambria" panose="02040503050406030204" pitchFamily="18" charset="0"/>
                <a:cs typeface="Cambria" panose="02040503050406030204" pitchFamily="18" charset="0"/>
              </a:rPr>
              <a:t>adil</a:t>
            </a:r>
            <a:r>
              <a:rPr lang="id-ID" sz="2400" spc="40" dirty="0">
                <a:effectLst/>
                <a:latin typeface="Cambria" panose="02040503050406030204" pitchFamily="18" charset="0"/>
                <a:ea typeface="Cambria" panose="02040503050406030204" pitchFamily="18" charset="0"/>
                <a:cs typeface="Cambria" panose="02040503050406030204" pitchFamily="18" charset="0"/>
              </a:rPr>
              <a:t> </a:t>
            </a:r>
            <a:r>
              <a:rPr lang="id-ID" sz="2400" dirty="0">
                <a:effectLst/>
                <a:latin typeface="Cambria" panose="02040503050406030204" pitchFamily="18" charset="0"/>
                <a:ea typeface="Cambria" panose="02040503050406030204" pitchFamily="18" charset="0"/>
                <a:cs typeface="Cambria" panose="02040503050406030204" pitchFamily="18" charset="0"/>
              </a:rPr>
              <a:t>dan</a:t>
            </a:r>
            <a:r>
              <a:rPr lang="id-ID" sz="2400" spc="45" dirty="0">
                <a:effectLst/>
                <a:latin typeface="Cambria" panose="02040503050406030204" pitchFamily="18" charset="0"/>
                <a:ea typeface="Cambria" panose="02040503050406030204" pitchFamily="18" charset="0"/>
                <a:cs typeface="Cambria" panose="02040503050406030204" pitchFamily="18" charset="0"/>
              </a:rPr>
              <a:t> </a:t>
            </a:r>
            <a:r>
              <a:rPr lang="id-ID" sz="2400" dirty="0">
                <a:effectLst/>
                <a:latin typeface="Cambria" panose="02040503050406030204" pitchFamily="18" charset="0"/>
                <a:ea typeface="Cambria" panose="02040503050406030204" pitchFamily="18" charset="0"/>
                <a:cs typeface="Cambria" panose="02040503050406030204" pitchFamily="18" charset="0"/>
              </a:rPr>
              <a:t>tidak</a:t>
            </a:r>
            <a:r>
              <a:rPr lang="id-ID" sz="2400" spc="40" dirty="0">
                <a:effectLst/>
                <a:latin typeface="Cambria" panose="02040503050406030204" pitchFamily="18" charset="0"/>
                <a:ea typeface="Cambria" panose="02040503050406030204" pitchFamily="18" charset="0"/>
                <a:cs typeface="Cambria" panose="02040503050406030204" pitchFamily="18" charset="0"/>
              </a:rPr>
              <a:t> </a:t>
            </a:r>
            <a:r>
              <a:rPr lang="id-ID" sz="2400" dirty="0">
                <a:effectLst/>
                <a:latin typeface="Cambria" panose="02040503050406030204" pitchFamily="18" charset="0"/>
                <a:ea typeface="Cambria" panose="02040503050406030204" pitchFamily="18" charset="0"/>
                <a:cs typeface="Cambria" panose="02040503050406030204" pitchFamily="18" charset="0"/>
              </a:rPr>
              <a:t>diskriminatif;</a:t>
            </a:r>
          </a:p>
          <a:p>
            <a:pPr marL="342900" marR="212725" lvl="0" indent="-342900" algn="just">
              <a:spcBef>
                <a:spcPts val="575"/>
              </a:spcBef>
              <a:spcAft>
                <a:spcPts val="0"/>
              </a:spcAft>
              <a:buSzPts val="1200"/>
              <a:buFont typeface="Cambria" panose="02040503050406030204" pitchFamily="18" charset="0"/>
              <a:buAutoNum type="alphaLcPeriod"/>
              <a:tabLst>
                <a:tab pos="1778635" algn="l"/>
                <a:tab pos="1779270" algn="l"/>
              </a:tabLst>
            </a:pPr>
            <a:r>
              <a:rPr lang="id-ID" sz="2400" dirty="0">
                <a:effectLst/>
                <a:latin typeface="Cambria" panose="02040503050406030204" pitchFamily="18" charset="0"/>
                <a:ea typeface="Cambria" panose="02040503050406030204" pitchFamily="18" charset="0"/>
                <a:cs typeface="Cambria" panose="02040503050406030204" pitchFamily="18" charset="0"/>
              </a:rPr>
              <a:t>cermat;</a:t>
            </a:r>
          </a:p>
          <a:p>
            <a:pPr marL="342900" marR="212725" lvl="0" indent="-342900" algn="just">
              <a:spcBef>
                <a:spcPts val="585"/>
              </a:spcBef>
              <a:spcAft>
                <a:spcPts val="0"/>
              </a:spcAft>
              <a:buSzPts val="1200"/>
              <a:buFont typeface="Cambria" panose="02040503050406030204" pitchFamily="18" charset="0"/>
              <a:buAutoNum type="alphaLcPeriod"/>
              <a:tabLst>
                <a:tab pos="1778635" algn="l"/>
                <a:tab pos="1779270" algn="l"/>
              </a:tabLst>
            </a:pPr>
            <a:r>
              <a:rPr lang="id-ID" sz="2400" dirty="0">
                <a:effectLst/>
                <a:latin typeface="Cambria" panose="02040503050406030204" pitchFamily="18" charset="0"/>
                <a:ea typeface="Cambria" panose="02040503050406030204" pitchFamily="18" charset="0"/>
                <a:cs typeface="Cambria" panose="02040503050406030204" pitchFamily="18" charset="0"/>
              </a:rPr>
              <a:t>santun</a:t>
            </a:r>
            <a:r>
              <a:rPr lang="id-ID" sz="2400" spc="140" dirty="0">
                <a:effectLst/>
                <a:latin typeface="Cambria" panose="02040503050406030204" pitchFamily="18" charset="0"/>
                <a:ea typeface="Cambria" panose="02040503050406030204" pitchFamily="18" charset="0"/>
                <a:cs typeface="Cambria" panose="02040503050406030204" pitchFamily="18" charset="0"/>
              </a:rPr>
              <a:t> </a:t>
            </a:r>
            <a:r>
              <a:rPr lang="id-ID" sz="2400" dirty="0">
                <a:effectLst/>
                <a:latin typeface="Cambria" panose="02040503050406030204" pitchFamily="18" charset="0"/>
                <a:ea typeface="Cambria" panose="02040503050406030204" pitchFamily="18" charset="0"/>
                <a:cs typeface="Cambria" panose="02040503050406030204" pitchFamily="18" charset="0"/>
              </a:rPr>
              <a:t>dan</a:t>
            </a:r>
            <a:r>
              <a:rPr lang="id-ID" sz="2400" spc="140" dirty="0">
                <a:effectLst/>
                <a:latin typeface="Cambria" panose="02040503050406030204" pitchFamily="18" charset="0"/>
                <a:ea typeface="Cambria" panose="02040503050406030204" pitchFamily="18" charset="0"/>
                <a:cs typeface="Cambria" panose="02040503050406030204" pitchFamily="18" charset="0"/>
              </a:rPr>
              <a:t> </a:t>
            </a:r>
            <a:r>
              <a:rPr lang="id-ID" sz="2400" dirty="0">
                <a:effectLst/>
                <a:latin typeface="Cambria" panose="02040503050406030204" pitchFamily="18" charset="0"/>
                <a:ea typeface="Cambria" panose="02040503050406030204" pitchFamily="18" charset="0"/>
                <a:cs typeface="Cambria" panose="02040503050406030204" pitchFamily="18" charset="0"/>
              </a:rPr>
              <a:t>ramah;</a:t>
            </a:r>
          </a:p>
          <a:p>
            <a:pPr marL="342900" marR="213995" lvl="0" indent="-342900" algn="just">
              <a:lnSpc>
                <a:spcPct val="120000"/>
              </a:lnSpc>
              <a:spcBef>
                <a:spcPts val="585"/>
              </a:spcBef>
              <a:spcAft>
                <a:spcPts val="0"/>
              </a:spcAft>
              <a:buSzPts val="1200"/>
              <a:buFont typeface="Cambria" panose="02040503050406030204" pitchFamily="18" charset="0"/>
              <a:buAutoNum type="alphaLcPeriod"/>
              <a:tabLst>
                <a:tab pos="1778635" algn="l"/>
                <a:tab pos="1779270" algn="l"/>
              </a:tabLst>
            </a:pPr>
            <a:r>
              <a:rPr lang="id-ID" sz="2400" dirty="0">
                <a:effectLst/>
                <a:latin typeface="Cambria" panose="02040503050406030204" pitchFamily="18" charset="0"/>
                <a:ea typeface="Cambria" panose="02040503050406030204" pitchFamily="18" charset="0"/>
                <a:cs typeface="Cambria" panose="02040503050406030204" pitchFamily="18" charset="0"/>
              </a:rPr>
              <a:t>tegas,</a:t>
            </a:r>
            <a:r>
              <a:rPr lang="id-ID" sz="2400" spc="255" dirty="0">
                <a:effectLst/>
                <a:latin typeface="Cambria" panose="02040503050406030204" pitchFamily="18" charset="0"/>
                <a:ea typeface="Cambria" panose="02040503050406030204" pitchFamily="18" charset="0"/>
                <a:cs typeface="Cambria" panose="02040503050406030204" pitchFamily="18" charset="0"/>
              </a:rPr>
              <a:t> </a:t>
            </a:r>
            <a:r>
              <a:rPr lang="id-ID" sz="2400" dirty="0">
                <a:effectLst/>
                <a:latin typeface="Cambria" panose="02040503050406030204" pitchFamily="18" charset="0"/>
                <a:ea typeface="Cambria" panose="02040503050406030204" pitchFamily="18" charset="0"/>
                <a:cs typeface="Cambria" panose="02040503050406030204" pitchFamily="18" charset="0"/>
              </a:rPr>
              <a:t>andal,</a:t>
            </a:r>
            <a:r>
              <a:rPr lang="id-ID" sz="2400" spc="260" dirty="0">
                <a:effectLst/>
                <a:latin typeface="Cambria" panose="02040503050406030204" pitchFamily="18" charset="0"/>
                <a:ea typeface="Cambria" panose="02040503050406030204" pitchFamily="18" charset="0"/>
                <a:cs typeface="Cambria" panose="02040503050406030204" pitchFamily="18" charset="0"/>
              </a:rPr>
              <a:t> </a:t>
            </a:r>
            <a:r>
              <a:rPr lang="id-ID" sz="2400" dirty="0">
                <a:effectLst/>
                <a:latin typeface="Cambria" panose="02040503050406030204" pitchFamily="18" charset="0"/>
                <a:ea typeface="Cambria" panose="02040503050406030204" pitchFamily="18" charset="0"/>
                <a:cs typeface="Cambria" panose="02040503050406030204" pitchFamily="18" charset="0"/>
              </a:rPr>
              <a:t>dan</a:t>
            </a:r>
            <a:r>
              <a:rPr lang="id-ID" sz="2400" spc="260" dirty="0">
                <a:effectLst/>
                <a:latin typeface="Cambria" panose="02040503050406030204" pitchFamily="18" charset="0"/>
                <a:ea typeface="Cambria" panose="02040503050406030204" pitchFamily="18" charset="0"/>
                <a:cs typeface="Cambria" panose="02040503050406030204" pitchFamily="18" charset="0"/>
              </a:rPr>
              <a:t> </a:t>
            </a:r>
            <a:r>
              <a:rPr lang="id-ID" sz="2400" dirty="0">
                <a:effectLst/>
                <a:latin typeface="Cambria" panose="02040503050406030204" pitchFamily="18" charset="0"/>
                <a:ea typeface="Cambria" panose="02040503050406030204" pitchFamily="18" charset="0"/>
                <a:cs typeface="Cambria" panose="02040503050406030204" pitchFamily="18" charset="0"/>
              </a:rPr>
              <a:t>tidak</a:t>
            </a:r>
            <a:r>
              <a:rPr lang="id-ID" sz="2400" spc="260" dirty="0">
                <a:effectLst/>
                <a:latin typeface="Cambria" panose="02040503050406030204" pitchFamily="18" charset="0"/>
                <a:ea typeface="Cambria" panose="02040503050406030204" pitchFamily="18" charset="0"/>
                <a:cs typeface="Cambria" panose="02040503050406030204" pitchFamily="18" charset="0"/>
              </a:rPr>
              <a:t> </a:t>
            </a:r>
            <a:r>
              <a:rPr lang="id-ID" sz="2400" dirty="0">
                <a:effectLst/>
                <a:latin typeface="Cambria" panose="02040503050406030204" pitchFamily="18" charset="0"/>
                <a:ea typeface="Cambria" panose="02040503050406030204" pitchFamily="18" charset="0"/>
                <a:cs typeface="Cambria" panose="02040503050406030204" pitchFamily="18" charset="0"/>
              </a:rPr>
              <a:t>memberikan</a:t>
            </a:r>
            <a:r>
              <a:rPr lang="id-ID" sz="2400" spc="260" dirty="0">
                <a:effectLst/>
                <a:latin typeface="Cambria" panose="02040503050406030204" pitchFamily="18" charset="0"/>
                <a:ea typeface="Cambria" panose="02040503050406030204" pitchFamily="18" charset="0"/>
                <a:cs typeface="Cambria" panose="02040503050406030204" pitchFamily="18" charset="0"/>
              </a:rPr>
              <a:t> </a:t>
            </a:r>
            <a:r>
              <a:rPr lang="id-ID" sz="2400" dirty="0">
                <a:effectLst/>
                <a:latin typeface="Cambria" panose="02040503050406030204" pitchFamily="18" charset="0"/>
                <a:ea typeface="Cambria" panose="02040503050406030204" pitchFamily="18" charset="0"/>
                <a:cs typeface="Cambria" panose="02040503050406030204" pitchFamily="18" charset="0"/>
              </a:rPr>
              <a:t>putusan</a:t>
            </a:r>
            <a:r>
              <a:rPr lang="id-ID" sz="2400" spc="260" dirty="0">
                <a:effectLst/>
                <a:latin typeface="Cambria" panose="02040503050406030204" pitchFamily="18" charset="0"/>
                <a:ea typeface="Cambria" panose="02040503050406030204" pitchFamily="18" charset="0"/>
                <a:cs typeface="Cambria" panose="02040503050406030204" pitchFamily="18" charset="0"/>
              </a:rPr>
              <a:t> </a:t>
            </a:r>
            <a:r>
              <a:rPr lang="id-ID" sz="2400" dirty="0">
                <a:effectLst/>
                <a:latin typeface="Cambria" panose="02040503050406030204" pitchFamily="18" charset="0"/>
                <a:ea typeface="Cambria" panose="02040503050406030204" pitchFamily="18" charset="0"/>
                <a:cs typeface="Cambria" panose="02040503050406030204" pitchFamily="18" charset="0"/>
              </a:rPr>
              <a:t>yang</a:t>
            </a:r>
            <a:r>
              <a:rPr lang="id-ID" sz="2400" spc="-290" dirty="0">
                <a:effectLst/>
                <a:latin typeface="Cambria" panose="02040503050406030204" pitchFamily="18" charset="0"/>
                <a:ea typeface="Cambria" panose="02040503050406030204" pitchFamily="18" charset="0"/>
                <a:cs typeface="Cambria" panose="02040503050406030204" pitchFamily="18" charset="0"/>
              </a:rPr>
              <a:t> </a:t>
            </a:r>
            <a:r>
              <a:rPr lang="id-ID" sz="2400" dirty="0">
                <a:effectLst/>
                <a:latin typeface="Cambria" panose="02040503050406030204" pitchFamily="18" charset="0"/>
                <a:ea typeface="Cambria" panose="02040503050406030204" pitchFamily="18" charset="0"/>
                <a:cs typeface="Cambria" panose="02040503050406030204" pitchFamily="18" charset="0"/>
              </a:rPr>
              <a:t>berlarut-larut;</a:t>
            </a:r>
          </a:p>
          <a:p>
            <a:pPr marL="342900" marR="212725" lvl="0" indent="-342900" algn="just">
              <a:spcBef>
                <a:spcPts val="305"/>
              </a:spcBef>
              <a:spcAft>
                <a:spcPts val="0"/>
              </a:spcAft>
              <a:buSzPts val="1200"/>
              <a:buFont typeface="Cambria" panose="02040503050406030204" pitchFamily="18" charset="0"/>
              <a:buAutoNum type="alphaLcPeriod"/>
              <a:tabLst>
                <a:tab pos="1778635" algn="l"/>
                <a:tab pos="1779270" algn="l"/>
              </a:tabLst>
            </a:pPr>
            <a:r>
              <a:rPr lang="id-ID" sz="2400" dirty="0">
                <a:effectLst/>
                <a:latin typeface="Cambria" panose="02040503050406030204" pitchFamily="18" charset="0"/>
                <a:ea typeface="Cambria" panose="02040503050406030204" pitchFamily="18" charset="0"/>
                <a:cs typeface="Cambria" panose="02040503050406030204" pitchFamily="18" charset="0"/>
              </a:rPr>
              <a:t>profesional;</a:t>
            </a:r>
          </a:p>
          <a:p>
            <a:pPr marL="342900" marR="212725" lvl="0" indent="-342900" algn="just">
              <a:spcBef>
                <a:spcPts val="585"/>
              </a:spcBef>
              <a:spcAft>
                <a:spcPts val="0"/>
              </a:spcAft>
              <a:buSzPts val="1200"/>
              <a:buFont typeface="Cambria" panose="02040503050406030204" pitchFamily="18" charset="0"/>
              <a:buAutoNum type="alphaLcPeriod"/>
              <a:tabLst>
                <a:tab pos="1778635" algn="l"/>
                <a:tab pos="1779270" algn="l"/>
              </a:tabLst>
            </a:pPr>
            <a:r>
              <a:rPr lang="id-ID" sz="2400" dirty="0">
                <a:effectLst/>
                <a:latin typeface="Cambria" panose="02040503050406030204" pitchFamily="18" charset="0"/>
                <a:ea typeface="Cambria" panose="02040503050406030204" pitchFamily="18" charset="0"/>
                <a:cs typeface="Cambria" panose="02040503050406030204" pitchFamily="18" charset="0"/>
              </a:rPr>
              <a:t>tidak</a:t>
            </a:r>
            <a:r>
              <a:rPr lang="id-ID" sz="2400" spc="-10" dirty="0">
                <a:effectLst/>
                <a:latin typeface="Cambria" panose="02040503050406030204" pitchFamily="18" charset="0"/>
                <a:ea typeface="Cambria" panose="02040503050406030204" pitchFamily="18" charset="0"/>
                <a:cs typeface="Cambria" panose="02040503050406030204" pitchFamily="18" charset="0"/>
              </a:rPr>
              <a:t> </a:t>
            </a:r>
            <a:r>
              <a:rPr lang="id-ID" sz="2400" dirty="0">
                <a:effectLst/>
                <a:latin typeface="Cambria" panose="02040503050406030204" pitchFamily="18" charset="0"/>
                <a:ea typeface="Cambria" panose="02040503050406030204" pitchFamily="18" charset="0"/>
                <a:cs typeface="Cambria" panose="02040503050406030204" pitchFamily="18" charset="0"/>
              </a:rPr>
              <a:t>mempersulit;</a:t>
            </a:r>
          </a:p>
          <a:p>
            <a:pPr marL="342900" marR="212725" lvl="0" indent="-342900" algn="just">
              <a:spcBef>
                <a:spcPts val="585"/>
              </a:spcBef>
              <a:spcAft>
                <a:spcPts val="0"/>
              </a:spcAft>
              <a:buSzPts val="1200"/>
              <a:buFont typeface="Cambria" panose="02040503050406030204" pitchFamily="18" charset="0"/>
              <a:buAutoNum type="alphaLcPeriod"/>
              <a:tabLst>
                <a:tab pos="1778635" algn="l"/>
                <a:tab pos="1779270" algn="l"/>
              </a:tabLst>
            </a:pPr>
            <a:r>
              <a:rPr lang="id-ID" sz="2400" dirty="0">
                <a:effectLst/>
                <a:latin typeface="Cambria" panose="02040503050406030204" pitchFamily="18" charset="0"/>
                <a:ea typeface="Cambria" panose="02040503050406030204" pitchFamily="18" charset="0"/>
                <a:cs typeface="Cambria" panose="02040503050406030204" pitchFamily="18" charset="0"/>
              </a:rPr>
              <a:t>patuh</a:t>
            </a:r>
            <a:r>
              <a:rPr lang="id-ID" sz="2400" spc="80" dirty="0">
                <a:effectLst/>
                <a:latin typeface="Cambria" panose="02040503050406030204" pitchFamily="18" charset="0"/>
                <a:ea typeface="Cambria" panose="02040503050406030204" pitchFamily="18" charset="0"/>
                <a:cs typeface="Cambria" panose="02040503050406030204" pitchFamily="18" charset="0"/>
              </a:rPr>
              <a:t> </a:t>
            </a:r>
            <a:r>
              <a:rPr lang="id-ID" sz="2400" dirty="0">
                <a:effectLst/>
                <a:latin typeface="Cambria" panose="02040503050406030204" pitchFamily="18" charset="0"/>
                <a:ea typeface="Cambria" panose="02040503050406030204" pitchFamily="18" charset="0"/>
                <a:cs typeface="Cambria" panose="02040503050406030204" pitchFamily="18" charset="0"/>
              </a:rPr>
              <a:t>pada</a:t>
            </a:r>
            <a:r>
              <a:rPr lang="id-ID" sz="2400" spc="85" dirty="0">
                <a:effectLst/>
                <a:latin typeface="Cambria" panose="02040503050406030204" pitchFamily="18" charset="0"/>
                <a:ea typeface="Cambria" panose="02040503050406030204" pitchFamily="18" charset="0"/>
                <a:cs typeface="Cambria" panose="02040503050406030204" pitchFamily="18" charset="0"/>
              </a:rPr>
              <a:t> </a:t>
            </a:r>
            <a:r>
              <a:rPr lang="id-ID" sz="2400" dirty="0">
                <a:effectLst/>
                <a:latin typeface="Cambria" panose="02040503050406030204" pitchFamily="18" charset="0"/>
                <a:ea typeface="Cambria" panose="02040503050406030204" pitchFamily="18" charset="0"/>
                <a:cs typeface="Cambria" panose="02040503050406030204" pitchFamily="18" charset="0"/>
              </a:rPr>
              <a:t>perintah</a:t>
            </a:r>
            <a:r>
              <a:rPr lang="id-ID" sz="2400" spc="85" dirty="0">
                <a:effectLst/>
                <a:latin typeface="Cambria" panose="02040503050406030204" pitchFamily="18" charset="0"/>
                <a:ea typeface="Cambria" panose="02040503050406030204" pitchFamily="18" charset="0"/>
                <a:cs typeface="Cambria" panose="02040503050406030204" pitchFamily="18" charset="0"/>
              </a:rPr>
              <a:t> </a:t>
            </a:r>
            <a:r>
              <a:rPr lang="id-ID" sz="2400" dirty="0">
                <a:effectLst/>
                <a:latin typeface="Cambria" panose="02040503050406030204" pitchFamily="18" charset="0"/>
                <a:ea typeface="Cambria" panose="02040503050406030204" pitchFamily="18" charset="0"/>
                <a:cs typeface="Cambria" panose="02040503050406030204" pitchFamily="18" charset="0"/>
              </a:rPr>
              <a:t>atasan</a:t>
            </a:r>
            <a:r>
              <a:rPr lang="id-ID" sz="2400" spc="80" dirty="0">
                <a:effectLst/>
                <a:latin typeface="Cambria" panose="02040503050406030204" pitchFamily="18" charset="0"/>
                <a:ea typeface="Cambria" panose="02040503050406030204" pitchFamily="18" charset="0"/>
                <a:cs typeface="Cambria" panose="02040503050406030204" pitchFamily="18" charset="0"/>
              </a:rPr>
              <a:t> </a:t>
            </a:r>
            <a:r>
              <a:rPr lang="id-ID" sz="2400" dirty="0">
                <a:effectLst/>
                <a:latin typeface="Cambria" panose="02040503050406030204" pitchFamily="18" charset="0"/>
                <a:ea typeface="Cambria" panose="02040503050406030204" pitchFamily="18" charset="0"/>
                <a:cs typeface="Cambria" panose="02040503050406030204" pitchFamily="18" charset="0"/>
              </a:rPr>
              <a:t>yang</a:t>
            </a:r>
            <a:r>
              <a:rPr lang="id-ID" sz="2400" spc="85" dirty="0">
                <a:effectLst/>
                <a:latin typeface="Cambria" panose="02040503050406030204" pitchFamily="18" charset="0"/>
                <a:ea typeface="Cambria" panose="02040503050406030204" pitchFamily="18" charset="0"/>
                <a:cs typeface="Cambria" panose="02040503050406030204" pitchFamily="18" charset="0"/>
              </a:rPr>
              <a:t> </a:t>
            </a:r>
            <a:r>
              <a:rPr lang="id-ID" sz="2400" dirty="0">
                <a:effectLst/>
                <a:latin typeface="Cambria" panose="02040503050406030204" pitchFamily="18" charset="0"/>
                <a:ea typeface="Cambria" panose="02040503050406030204" pitchFamily="18" charset="0"/>
                <a:cs typeface="Cambria" panose="02040503050406030204" pitchFamily="18" charset="0"/>
              </a:rPr>
              <a:t>sah</a:t>
            </a:r>
            <a:r>
              <a:rPr lang="id-ID" sz="2400" spc="80" dirty="0">
                <a:effectLst/>
                <a:latin typeface="Cambria" panose="02040503050406030204" pitchFamily="18" charset="0"/>
                <a:ea typeface="Cambria" panose="02040503050406030204" pitchFamily="18" charset="0"/>
                <a:cs typeface="Cambria" panose="02040503050406030204" pitchFamily="18" charset="0"/>
              </a:rPr>
              <a:t> </a:t>
            </a:r>
            <a:r>
              <a:rPr lang="id-ID" sz="2400" dirty="0">
                <a:effectLst/>
                <a:latin typeface="Cambria" panose="02040503050406030204" pitchFamily="18" charset="0"/>
                <a:ea typeface="Cambria" panose="02040503050406030204" pitchFamily="18" charset="0"/>
                <a:cs typeface="Cambria" panose="02040503050406030204" pitchFamily="18" charset="0"/>
              </a:rPr>
              <a:t>dan</a:t>
            </a:r>
            <a:r>
              <a:rPr lang="id-ID" sz="2400" spc="80" dirty="0">
                <a:effectLst/>
                <a:latin typeface="Cambria" panose="02040503050406030204" pitchFamily="18" charset="0"/>
                <a:ea typeface="Cambria" panose="02040503050406030204" pitchFamily="18" charset="0"/>
                <a:cs typeface="Cambria" panose="02040503050406030204" pitchFamily="18" charset="0"/>
              </a:rPr>
              <a:t> </a:t>
            </a:r>
            <a:r>
              <a:rPr lang="id-ID" sz="2400" dirty="0">
                <a:effectLst/>
                <a:latin typeface="Cambria" panose="02040503050406030204" pitchFamily="18" charset="0"/>
                <a:ea typeface="Cambria" panose="02040503050406030204" pitchFamily="18" charset="0"/>
                <a:cs typeface="Cambria" panose="02040503050406030204" pitchFamily="18" charset="0"/>
              </a:rPr>
              <a:t>wajar;</a:t>
            </a:r>
          </a:p>
          <a:p>
            <a:pPr marL="342900" marR="213995" lvl="0" indent="-342900" algn="just">
              <a:lnSpc>
                <a:spcPct val="120000"/>
              </a:lnSpc>
              <a:spcBef>
                <a:spcPts val="575"/>
              </a:spcBef>
              <a:spcAft>
                <a:spcPts val="0"/>
              </a:spcAft>
              <a:buSzPts val="1200"/>
              <a:buFont typeface="Cambria" panose="02040503050406030204" pitchFamily="18" charset="0"/>
              <a:buAutoNum type="alphaLcPeriod"/>
              <a:tabLst>
                <a:tab pos="1778635" algn="l"/>
                <a:tab pos="1779270" algn="l"/>
                <a:tab pos="2831465" algn="l"/>
                <a:tab pos="3394075" algn="l"/>
                <a:tab pos="4255135" algn="l"/>
                <a:tab pos="5393690" algn="l"/>
              </a:tabLst>
            </a:pPr>
            <a:r>
              <a:rPr lang="id-ID" sz="2400" dirty="0">
                <a:effectLst/>
                <a:latin typeface="Cambria" panose="02040503050406030204" pitchFamily="18" charset="0"/>
                <a:ea typeface="Cambria" panose="02040503050406030204" pitchFamily="18" charset="0"/>
                <a:cs typeface="Cambria" panose="02040503050406030204" pitchFamily="18" charset="0"/>
              </a:rPr>
              <a:t>Menjunjung tinggi</a:t>
            </a:r>
            <a:r>
              <a:rPr lang="id-ID" sz="2400" dirty="0">
                <a:latin typeface="Cambria" panose="02040503050406030204" pitchFamily="18" charset="0"/>
                <a:ea typeface="Cambria" panose="02040503050406030204" pitchFamily="18" charset="0"/>
                <a:cs typeface="Cambria" panose="02040503050406030204" pitchFamily="18" charset="0"/>
              </a:rPr>
              <a:t> </a:t>
            </a:r>
            <a:r>
              <a:rPr lang="id-ID" sz="2400" dirty="0">
                <a:effectLst/>
                <a:latin typeface="Cambria" panose="02040503050406030204" pitchFamily="18" charset="0"/>
                <a:ea typeface="Cambria" panose="02040503050406030204" pitchFamily="18" charset="0"/>
                <a:cs typeface="Cambria" panose="02040503050406030204" pitchFamily="18" charset="0"/>
              </a:rPr>
              <a:t>nilai-nilai</a:t>
            </a:r>
            <a:r>
              <a:rPr lang="id-ID" sz="2400" dirty="0">
                <a:latin typeface="Cambria" panose="02040503050406030204" pitchFamily="18" charset="0"/>
                <a:ea typeface="Cambria" panose="02040503050406030204" pitchFamily="18" charset="0"/>
                <a:cs typeface="Cambria" panose="02040503050406030204" pitchFamily="18" charset="0"/>
              </a:rPr>
              <a:t> </a:t>
            </a:r>
            <a:r>
              <a:rPr lang="id-ID" sz="2400" dirty="0">
                <a:effectLst/>
                <a:latin typeface="Cambria" panose="02040503050406030204" pitchFamily="18" charset="0"/>
                <a:ea typeface="Cambria" panose="02040503050406030204" pitchFamily="18" charset="0"/>
                <a:cs typeface="Cambria" panose="02040503050406030204" pitchFamily="18" charset="0"/>
              </a:rPr>
              <a:t>akuntabilitas</a:t>
            </a:r>
            <a:r>
              <a:rPr lang="id-ID" sz="2400" dirty="0">
                <a:latin typeface="Cambria" panose="02040503050406030204" pitchFamily="18" charset="0"/>
                <a:ea typeface="Cambria" panose="02040503050406030204" pitchFamily="18" charset="0"/>
                <a:cs typeface="Cambria" panose="02040503050406030204" pitchFamily="18" charset="0"/>
              </a:rPr>
              <a:t> </a:t>
            </a:r>
            <a:r>
              <a:rPr lang="id-ID" sz="2400" dirty="0">
                <a:effectLst/>
                <a:latin typeface="Cambria" panose="02040503050406030204" pitchFamily="18" charset="0"/>
                <a:ea typeface="Cambria" panose="02040503050406030204" pitchFamily="18" charset="0"/>
                <a:cs typeface="Cambria" panose="02040503050406030204" pitchFamily="18" charset="0"/>
              </a:rPr>
              <a:t>dan</a:t>
            </a:r>
            <a:r>
              <a:rPr lang="id-ID" sz="2400" spc="-290" dirty="0">
                <a:effectLst/>
                <a:latin typeface="Cambria" panose="02040503050406030204" pitchFamily="18" charset="0"/>
                <a:ea typeface="Cambria" panose="02040503050406030204" pitchFamily="18" charset="0"/>
                <a:cs typeface="Cambria" panose="02040503050406030204" pitchFamily="18" charset="0"/>
              </a:rPr>
              <a:t>  </a:t>
            </a:r>
            <a:r>
              <a:rPr lang="id-ID" sz="2400" dirty="0">
                <a:effectLst/>
                <a:latin typeface="Cambria" panose="02040503050406030204" pitchFamily="18" charset="0"/>
                <a:ea typeface="Cambria" panose="02040503050406030204" pitchFamily="18" charset="0"/>
                <a:cs typeface="Cambria" panose="02040503050406030204" pitchFamily="18" charset="0"/>
              </a:rPr>
              <a:t>integritas</a:t>
            </a:r>
            <a:r>
              <a:rPr lang="id-ID" sz="2400" spc="65" dirty="0">
                <a:effectLst/>
                <a:latin typeface="Cambria" panose="02040503050406030204" pitchFamily="18" charset="0"/>
                <a:ea typeface="Cambria" panose="02040503050406030204" pitchFamily="18" charset="0"/>
                <a:cs typeface="Cambria" panose="02040503050406030204" pitchFamily="18" charset="0"/>
              </a:rPr>
              <a:t> </a:t>
            </a:r>
            <a:r>
              <a:rPr lang="id-ID" sz="2400" dirty="0">
                <a:effectLst/>
                <a:latin typeface="Cambria" panose="02040503050406030204" pitchFamily="18" charset="0"/>
                <a:ea typeface="Cambria" panose="02040503050406030204" pitchFamily="18" charset="0"/>
                <a:cs typeface="Cambria" panose="02040503050406030204" pitchFamily="18" charset="0"/>
              </a:rPr>
              <a:t>institusi</a:t>
            </a:r>
            <a:r>
              <a:rPr lang="id-ID" sz="2400" spc="70" dirty="0">
                <a:effectLst/>
                <a:latin typeface="Cambria" panose="02040503050406030204" pitchFamily="18" charset="0"/>
                <a:ea typeface="Cambria" panose="02040503050406030204" pitchFamily="18" charset="0"/>
                <a:cs typeface="Cambria" panose="02040503050406030204" pitchFamily="18" charset="0"/>
              </a:rPr>
              <a:t> </a:t>
            </a:r>
            <a:r>
              <a:rPr lang="id-ID" sz="2400" dirty="0">
                <a:effectLst/>
                <a:latin typeface="Cambria" panose="02040503050406030204" pitchFamily="18" charset="0"/>
                <a:ea typeface="Cambria" panose="02040503050406030204" pitchFamily="18" charset="0"/>
                <a:cs typeface="Cambria" panose="02040503050406030204" pitchFamily="18" charset="0"/>
              </a:rPr>
              <a:t>penyelenggara;</a:t>
            </a:r>
          </a:p>
          <a:p>
            <a:pPr marL="342900" marR="213995" lvl="0" indent="-342900" algn="just">
              <a:lnSpc>
                <a:spcPct val="120000"/>
              </a:lnSpc>
              <a:spcBef>
                <a:spcPts val="810"/>
              </a:spcBef>
              <a:spcAft>
                <a:spcPts val="0"/>
              </a:spcAft>
              <a:buSzPts val="1200"/>
              <a:buFont typeface="Cambria" panose="02040503050406030204" pitchFamily="18" charset="0"/>
              <a:buAutoNum type="alphaLcPeriod" startAt="9"/>
              <a:tabLst>
                <a:tab pos="1779270" algn="l"/>
              </a:tabLst>
            </a:pPr>
            <a:r>
              <a:rPr lang="id-ID" sz="2400" dirty="0">
                <a:effectLst/>
                <a:latin typeface="Cambria" panose="02040503050406030204" pitchFamily="18" charset="0"/>
                <a:ea typeface="Cambria" panose="02040503050406030204" pitchFamily="18" charset="0"/>
                <a:cs typeface="Cambria" panose="02040503050406030204" pitchFamily="18" charset="0"/>
              </a:rPr>
              <a:t>tidak membocorkan informasi atau dokumen yang</a:t>
            </a:r>
            <a:r>
              <a:rPr lang="id-ID" sz="2400" spc="5" dirty="0">
                <a:effectLst/>
                <a:latin typeface="Cambria" panose="02040503050406030204" pitchFamily="18" charset="0"/>
                <a:ea typeface="Cambria" panose="02040503050406030204" pitchFamily="18" charset="0"/>
                <a:cs typeface="Cambria" panose="02040503050406030204" pitchFamily="18" charset="0"/>
              </a:rPr>
              <a:t> </a:t>
            </a:r>
            <a:r>
              <a:rPr lang="id-ID" sz="2400" dirty="0">
                <a:effectLst/>
                <a:latin typeface="Cambria" panose="02040503050406030204" pitchFamily="18" charset="0"/>
                <a:ea typeface="Cambria" panose="02040503050406030204" pitchFamily="18" charset="0"/>
                <a:cs typeface="Cambria" panose="02040503050406030204" pitchFamily="18" charset="0"/>
              </a:rPr>
              <a:t>wajib</a:t>
            </a:r>
            <a:r>
              <a:rPr lang="id-ID" sz="2400" spc="5" dirty="0">
                <a:effectLst/>
                <a:latin typeface="Cambria" panose="02040503050406030204" pitchFamily="18" charset="0"/>
                <a:ea typeface="Cambria" panose="02040503050406030204" pitchFamily="18" charset="0"/>
                <a:cs typeface="Cambria" panose="02040503050406030204" pitchFamily="18" charset="0"/>
              </a:rPr>
              <a:t> </a:t>
            </a:r>
            <a:r>
              <a:rPr lang="id-ID" sz="2400" dirty="0">
                <a:effectLst/>
                <a:latin typeface="Cambria" panose="02040503050406030204" pitchFamily="18" charset="0"/>
                <a:ea typeface="Cambria" panose="02040503050406030204" pitchFamily="18" charset="0"/>
                <a:cs typeface="Cambria" panose="02040503050406030204" pitchFamily="18" charset="0"/>
              </a:rPr>
              <a:t>dirahasiakan</a:t>
            </a:r>
            <a:r>
              <a:rPr lang="id-ID" sz="2400" spc="5" dirty="0">
                <a:effectLst/>
                <a:latin typeface="Cambria" panose="02040503050406030204" pitchFamily="18" charset="0"/>
                <a:ea typeface="Cambria" panose="02040503050406030204" pitchFamily="18" charset="0"/>
                <a:cs typeface="Cambria" panose="02040503050406030204" pitchFamily="18" charset="0"/>
              </a:rPr>
              <a:t> </a:t>
            </a:r>
            <a:r>
              <a:rPr lang="id-ID" sz="2400" dirty="0">
                <a:effectLst/>
                <a:latin typeface="Cambria" panose="02040503050406030204" pitchFamily="18" charset="0"/>
                <a:ea typeface="Cambria" panose="02040503050406030204" pitchFamily="18" charset="0"/>
                <a:cs typeface="Cambria" panose="02040503050406030204" pitchFamily="18" charset="0"/>
              </a:rPr>
              <a:t>sesuai</a:t>
            </a:r>
            <a:r>
              <a:rPr lang="id-ID" sz="2400" spc="5" dirty="0">
                <a:effectLst/>
                <a:latin typeface="Cambria" panose="02040503050406030204" pitchFamily="18" charset="0"/>
                <a:ea typeface="Cambria" panose="02040503050406030204" pitchFamily="18" charset="0"/>
                <a:cs typeface="Cambria" panose="02040503050406030204" pitchFamily="18" charset="0"/>
              </a:rPr>
              <a:t> </a:t>
            </a:r>
            <a:r>
              <a:rPr lang="id-ID" sz="2400" dirty="0">
                <a:effectLst/>
                <a:latin typeface="Cambria" panose="02040503050406030204" pitchFamily="18" charset="0"/>
                <a:ea typeface="Cambria" panose="02040503050406030204" pitchFamily="18" charset="0"/>
                <a:cs typeface="Cambria" panose="02040503050406030204" pitchFamily="18" charset="0"/>
              </a:rPr>
              <a:t>dengan</a:t>
            </a:r>
            <a:r>
              <a:rPr lang="id-ID" sz="2400" spc="5" dirty="0">
                <a:effectLst/>
                <a:latin typeface="Cambria" panose="02040503050406030204" pitchFamily="18" charset="0"/>
                <a:ea typeface="Cambria" panose="02040503050406030204" pitchFamily="18" charset="0"/>
                <a:cs typeface="Cambria" panose="02040503050406030204" pitchFamily="18" charset="0"/>
              </a:rPr>
              <a:t> </a:t>
            </a:r>
            <a:r>
              <a:rPr lang="id-ID" sz="2400" dirty="0">
                <a:effectLst/>
                <a:latin typeface="Cambria" panose="02040503050406030204" pitchFamily="18" charset="0"/>
                <a:ea typeface="Cambria" panose="02040503050406030204" pitchFamily="18" charset="0"/>
                <a:cs typeface="Cambria" panose="02040503050406030204" pitchFamily="18" charset="0"/>
              </a:rPr>
              <a:t>peraturan</a:t>
            </a:r>
            <a:r>
              <a:rPr lang="id-ID" sz="2400" spc="5" dirty="0">
                <a:effectLst/>
                <a:latin typeface="Cambria" panose="02040503050406030204" pitchFamily="18" charset="0"/>
                <a:ea typeface="Cambria" panose="02040503050406030204" pitchFamily="18" charset="0"/>
                <a:cs typeface="Cambria" panose="02040503050406030204" pitchFamily="18" charset="0"/>
              </a:rPr>
              <a:t> </a:t>
            </a:r>
            <a:r>
              <a:rPr lang="id-ID" sz="2400" dirty="0">
                <a:effectLst/>
                <a:latin typeface="Cambria" panose="02040503050406030204" pitchFamily="18" charset="0"/>
                <a:ea typeface="Cambria" panose="02040503050406030204" pitchFamily="18" charset="0"/>
                <a:cs typeface="Cambria" panose="02040503050406030204" pitchFamily="18" charset="0"/>
              </a:rPr>
              <a:t>perundang-undangan;</a:t>
            </a:r>
          </a:p>
          <a:p>
            <a:pPr marL="342900" marR="213995" lvl="0" indent="-342900" algn="just">
              <a:lnSpc>
                <a:spcPct val="120000"/>
              </a:lnSpc>
              <a:spcBef>
                <a:spcPts val="315"/>
              </a:spcBef>
              <a:spcAft>
                <a:spcPts val="0"/>
              </a:spcAft>
              <a:buSzPts val="1200"/>
              <a:buFont typeface="Cambria" panose="02040503050406030204" pitchFamily="18" charset="0"/>
              <a:buAutoNum type="alphaLcPeriod" startAt="9"/>
              <a:tabLst>
                <a:tab pos="1779270" algn="l"/>
              </a:tabLst>
            </a:pPr>
            <a:r>
              <a:rPr lang="id-ID" sz="2400" dirty="0">
                <a:effectLst/>
                <a:latin typeface="Cambria" panose="02040503050406030204" pitchFamily="18" charset="0"/>
                <a:ea typeface="Cambria" panose="02040503050406030204" pitchFamily="18" charset="0"/>
                <a:cs typeface="Cambria" panose="02040503050406030204" pitchFamily="18" charset="0"/>
              </a:rPr>
              <a:t>terbuka dan mengambil langkah yang tepat untuk</a:t>
            </a:r>
            <a:r>
              <a:rPr lang="id-ID" sz="2400" spc="5" dirty="0">
                <a:effectLst/>
                <a:latin typeface="Cambria" panose="02040503050406030204" pitchFamily="18" charset="0"/>
                <a:ea typeface="Cambria" panose="02040503050406030204" pitchFamily="18" charset="0"/>
                <a:cs typeface="Cambria" panose="02040503050406030204" pitchFamily="18" charset="0"/>
              </a:rPr>
              <a:t> </a:t>
            </a:r>
            <a:r>
              <a:rPr lang="id-ID" sz="2400" dirty="0">
                <a:effectLst/>
                <a:latin typeface="Cambria" panose="02040503050406030204" pitchFamily="18" charset="0"/>
                <a:ea typeface="Cambria" panose="02040503050406030204" pitchFamily="18" charset="0"/>
                <a:cs typeface="Cambria" panose="02040503050406030204" pitchFamily="18" charset="0"/>
              </a:rPr>
              <a:t>menghindari</a:t>
            </a:r>
            <a:r>
              <a:rPr lang="id-ID" sz="2400" spc="70" dirty="0">
                <a:effectLst/>
                <a:latin typeface="Cambria" panose="02040503050406030204" pitchFamily="18" charset="0"/>
                <a:ea typeface="Cambria" panose="02040503050406030204" pitchFamily="18" charset="0"/>
                <a:cs typeface="Cambria" panose="02040503050406030204" pitchFamily="18" charset="0"/>
              </a:rPr>
              <a:t> </a:t>
            </a:r>
            <a:r>
              <a:rPr lang="id-ID" sz="2400" dirty="0">
                <a:effectLst/>
                <a:latin typeface="Cambria" panose="02040503050406030204" pitchFamily="18" charset="0"/>
                <a:ea typeface="Cambria" panose="02040503050406030204" pitchFamily="18" charset="0"/>
                <a:cs typeface="Cambria" panose="02040503050406030204" pitchFamily="18" charset="0"/>
              </a:rPr>
              <a:t>benturan</a:t>
            </a:r>
            <a:r>
              <a:rPr lang="id-ID" sz="2400" spc="75" dirty="0">
                <a:effectLst/>
                <a:latin typeface="Cambria" panose="02040503050406030204" pitchFamily="18" charset="0"/>
                <a:ea typeface="Cambria" panose="02040503050406030204" pitchFamily="18" charset="0"/>
                <a:cs typeface="Cambria" panose="02040503050406030204" pitchFamily="18" charset="0"/>
              </a:rPr>
              <a:t> </a:t>
            </a:r>
            <a:r>
              <a:rPr lang="id-ID" sz="2400" dirty="0">
                <a:effectLst/>
                <a:latin typeface="Cambria" panose="02040503050406030204" pitchFamily="18" charset="0"/>
                <a:ea typeface="Cambria" panose="02040503050406030204" pitchFamily="18" charset="0"/>
                <a:cs typeface="Cambria" panose="02040503050406030204" pitchFamily="18" charset="0"/>
              </a:rPr>
              <a:t>kepentingan;</a:t>
            </a:r>
          </a:p>
          <a:p>
            <a:pPr marL="0" marR="213995" lvl="0" indent="0" algn="just">
              <a:lnSpc>
                <a:spcPct val="120000"/>
              </a:lnSpc>
              <a:spcBef>
                <a:spcPts val="575"/>
              </a:spcBef>
              <a:spcAft>
                <a:spcPts val="0"/>
              </a:spcAft>
              <a:buSzPts val="1200"/>
              <a:buNone/>
              <a:tabLst>
                <a:tab pos="1778635" algn="l"/>
                <a:tab pos="1779270" algn="l"/>
                <a:tab pos="2831465" algn="l"/>
                <a:tab pos="3394075" algn="l"/>
                <a:tab pos="4255135" algn="l"/>
                <a:tab pos="5393690" algn="l"/>
              </a:tabLst>
            </a:pPr>
            <a:endParaRPr lang="id-ID" sz="2400" dirty="0">
              <a:effectLst/>
              <a:latin typeface="Cambria" panose="02040503050406030204" pitchFamily="18" charset="0"/>
              <a:ea typeface="Cambria" panose="02040503050406030204" pitchFamily="18" charset="0"/>
              <a:cs typeface="Cambria" panose="02040503050406030204" pitchFamily="18" charset="0"/>
            </a:endParaRPr>
          </a:p>
          <a:p>
            <a:pPr marL="0" indent="0" algn="just">
              <a:buNone/>
            </a:pPr>
            <a:endParaRPr lang="id-ID" sz="3600" dirty="0"/>
          </a:p>
        </p:txBody>
      </p:sp>
    </p:spTree>
    <p:extLst>
      <p:ext uri="{BB962C8B-B14F-4D97-AF65-F5344CB8AC3E}">
        <p14:creationId xmlns:p14="http://schemas.microsoft.com/office/powerpoint/2010/main" val="38076543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xmlns="" id="{DBCC94D2-6822-4F37-9214-7A6468E8F5FE}"/>
              </a:ext>
            </a:extLst>
          </p:cNvPr>
          <p:cNvSpPr>
            <a:spLocks noGrp="1"/>
          </p:cNvSpPr>
          <p:nvPr>
            <p:ph type="title"/>
          </p:nvPr>
        </p:nvSpPr>
        <p:spPr/>
        <p:txBody>
          <a:bodyPr/>
          <a:lstStyle/>
          <a:p>
            <a:endParaRPr lang="id-ID" dirty="0"/>
          </a:p>
        </p:txBody>
      </p:sp>
      <p:sp>
        <p:nvSpPr>
          <p:cNvPr id="3" name="Content Placeholder 2">
            <a:extLst>
              <a:ext uri="{FF2B5EF4-FFF2-40B4-BE49-F238E27FC236}">
                <a16:creationId xmlns:a16="http://schemas.microsoft.com/office/drawing/2014/main" xmlns="" id="{08B65BF8-0856-4F65-B58C-74BD20FB68BE}"/>
              </a:ext>
            </a:extLst>
          </p:cNvPr>
          <p:cNvSpPr>
            <a:spLocks noGrp="1"/>
          </p:cNvSpPr>
          <p:nvPr>
            <p:ph idx="1"/>
          </p:nvPr>
        </p:nvSpPr>
        <p:spPr>
          <a:xfrm>
            <a:off x="995416" y="2058602"/>
            <a:ext cx="10515600" cy="4351338"/>
          </a:xfrm>
        </p:spPr>
        <p:txBody>
          <a:bodyPr>
            <a:normAutofit/>
          </a:bodyPr>
          <a:lstStyle/>
          <a:p>
            <a:pPr marL="342900" marR="213995" lvl="0" indent="-342900" algn="just">
              <a:lnSpc>
                <a:spcPct val="120000"/>
              </a:lnSpc>
              <a:spcBef>
                <a:spcPts val="295"/>
              </a:spcBef>
              <a:spcAft>
                <a:spcPts val="0"/>
              </a:spcAft>
              <a:buSzPts val="1200"/>
              <a:buFont typeface="+mj-lt"/>
              <a:buAutoNum type="alphaLcPeriod" startAt="11"/>
              <a:tabLst>
                <a:tab pos="1779270" algn="l"/>
              </a:tabLst>
            </a:pPr>
            <a:r>
              <a:rPr lang="id-ID" sz="2200" dirty="0">
                <a:effectLst/>
                <a:latin typeface="Cambria" panose="02040503050406030204" pitchFamily="18" charset="0"/>
                <a:ea typeface="Cambria" panose="02040503050406030204" pitchFamily="18" charset="0"/>
                <a:cs typeface="Cambria" panose="02040503050406030204" pitchFamily="18" charset="0"/>
              </a:rPr>
              <a:t>tidak</a:t>
            </a:r>
            <a:r>
              <a:rPr lang="id-ID" sz="2200" spc="305" dirty="0">
                <a:effectLst/>
                <a:latin typeface="Cambria" panose="02040503050406030204" pitchFamily="18" charset="0"/>
                <a:ea typeface="Cambria" panose="02040503050406030204" pitchFamily="18" charset="0"/>
                <a:cs typeface="Cambria" panose="02040503050406030204" pitchFamily="18" charset="0"/>
              </a:rPr>
              <a:t> </a:t>
            </a:r>
            <a:r>
              <a:rPr lang="id-ID" sz="2200" dirty="0">
                <a:effectLst/>
                <a:latin typeface="Cambria" panose="02040503050406030204" pitchFamily="18" charset="0"/>
                <a:ea typeface="Cambria" panose="02040503050406030204" pitchFamily="18" charset="0"/>
                <a:cs typeface="Cambria" panose="02040503050406030204" pitchFamily="18" charset="0"/>
              </a:rPr>
              <a:t>menyalahgunakan</a:t>
            </a:r>
            <a:r>
              <a:rPr lang="id-ID" sz="2200" spc="305" dirty="0">
                <a:effectLst/>
                <a:latin typeface="Cambria" panose="02040503050406030204" pitchFamily="18" charset="0"/>
                <a:ea typeface="Cambria" panose="02040503050406030204" pitchFamily="18" charset="0"/>
                <a:cs typeface="Cambria" panose="02040503050406030204" pitchFamily="18" charset="0"/>
              </a:rPr>
              <a:t> </a:t>
            </a:r>
            <a:r>
              <a:rPr lang="id-ID" sz="2200" dirty="0">
                <a:effectLst/>
                <a:latin typeface="Cambria" panose="02040503050406030204" pitchFamily="18" charset="0"/>
                <a:ea typeface="Cambria" panose="02040503050406030204" pitchFamily="18" charset="0"/>
                <a:cs typeface="Cambria" panose="02040503050406030204" pitchFamily="18" charset="0"/>
              </a:rPr>
              <a:t>sarana</a:t>
            </a:r>
            <a:r>
              <a:rPr lang="id-ID" sz="2200" spc="305" dirty="0">
                <a:effectLst/>
                <a:latin typeface="Cambria" panose="02040503050406030204" pitchFamily="18" charset="0"/>
                <a:ea typeface="Cambria" panose="02040503050406030204" pitchFamily="18" charset="0"/>
                <a:cs typeface="Cambria" panose="02040503050406030204" pitchFamily="18" charset="0"/>
              </a:rPr>
              <a:t> </a:t>
            </a:r>
            <a:r>
              <a:rPr lang="id-ID" sz="2200" dirty="0">
                <a:effectLst/>
                <a:latin typeface="Cambria" panose="02040503050406030204" pitchFamily="18" charset="0"/>
                <a:ea typeface="Cambria" panose="02040503050406030204" pitchFamily="18" charset="0"/>
                <a:cs typeface="Cambria" panose="02040503050406030204" pitchFamily="18" charset="0"/>
              </a:rPr>
              <a:t>dan</a:t>
            </a:r>
            <a:r>
              <a:rPr lang="id-ID" sz="2200" spc="305" dirty="0">
                <a:effectLst/>
                <a:latin typeface="Cambria" panose="02040503050406030204" pitchFamily="18" charset="0"/>
                <a:ea typeface="Cambria" panose="02040503050406030204" pitchFamily="18" charset="0"/>
                <a:cs typeface="Cambria" panose="02040503050406030204" pitchFamily="18" charset="0"/>
              </a:rPr>
              <a:t> </a:t>
            </a:r>
            <a:r>
              <a:rPr lang="id-ID" sz="2200" dirty="0">
                <a:effectLst/>
                <a:latin typeface="Cambria" panose="02040503050406030204" pitchFamily="18" charset="0"/>
                <a:ea typeface="Cambria" panose="02040503050406030204" pitchFamily="18" charset="0"/>
                <a:cs typeface="Cambria" panose="02040503050406030204" pitchFamily="18" charset="0"/>
              </a:rPr>
              <a:t>prasarana</a:t>
            </a:r>
            <a:r>
              <a:rPr lang="id-ID" sz="2200" spc="5" dirty="0">
                <a:effectLst/>
                <a:latin typeface="Cambria" panose="02040503050406030204" pitchFamily="18" charset="0"/>
                <a:ea typeface="Cambria" panose="02040503050406030204" pitchFamily="18" charset="0"/>
                <a:cs typeface="Cambria" panose="02040503050406030204" pitchFamily="18" charset="0"/>
              </a:rPr>
              <a:t> </a:t>
            </a:r>
            <a:r>
              <a:rPr lang="id-ID" sz="2200" dirty="0">
                <a:effectLst/>
                <a:latin typeface="Cambria" panose="02040503050406030204" pitchFamily="18" charset="0"/>
                <a:ea typeface="Cambria" panose="02040503050406030204" pitchFamily="18" charset="0"/>
                <a:cs typeface="Cambria" panose="02040503050406030204" pitchFamily="18" charset="0"/>
              </a:rPr>
              <a:t>serta</a:t>
            </a:r>
            <a:r>
              <a:rPr lang="id-ID" sz="2200" spc="75" dirty="0">
                <a:effectLst/>
                <a:latin typeface="Cambria" panose="02040503050406030204" pitchFamily="18" charset="0"/>
                <a:ea typeface="Cambria" panose="02040503050406030204" pitchFamily="18" charset="0"/>
                <a:cs typeface="Cambria" panose="02040503050406030204" pitchFamily="18" charset="0"/>
              </a:rPr>
              <a:t> </a:t>
            </a:r>
            <a:r>
              <a:rPr lang="id-ID" sz="2200" dirty="0">
                <a:effectLst/>
                <a:latin typeface="Cambria" panose="02040503050406030204" pitchFamily="18" charset="0"/>
                <a:ea typeface="Cambria" panose="02040503050406030204" pitchFamily="18" charset="0"/>
                <a:cs typeface="Cambria" panose="02040503050406030204" pitchFamily="18" charset="0"/>
              </a:rPr>
              <a:t>fasilitas</a:t>
            </a:r>
            <a:r>
              <a:rPr lang="id-ID" sz="2200" spc="80" dirty="0">
                <a:effectLst/>
                <a:latin typeface="Cambria" panose="02040503050406030204" pitchFamily="18" charset="0"/>
                <a:ea typeface="Cambria" panose="02040503050406030204" pitchFamily="18" charset="0"/>
                <a:cs typeface="Cambria" panose="02040503050406030204" pitchFamily="18" charset="0"/>
              </a:rPr>
              <a:t> </a:t>
            </a:r>
            <a:r>
              <a:rPr lang="id-ID" sz="2200" dirty="0">
                <a:effectLst/>
                <a:latin typeface="Cambria" panose="02040503050406030204" pitchFamily="18" charset="0"/>
                <a:ea typeface="Cambria" panose="02040503050406030204" pitchFamily="18" charset="0"/>
                <a:cs typeface="Cambria" panose="02040503050406030204" pitchFamily="18" charset="0"/>
              </a:rPr>
              <a:t>pelayanan</a:t>
            </a:r>
            <a:r>
              <a:rPr lang="id-ID" sz="2200" spc="75" dirty="0">
                <a:effectLst/>
                <a:latin typeface="Cambria" panose="02040503050406030204" pitchFamily="18" charset="0"/>
                <a:ea typeface="Cambria" panose="02040503050406030204" pitchFamily="18" charset="0"/>
                <a:cs typeface="Cambria" panose="02040503050406030204" pitchFamily="18" charset="0"/>
              </a:rPr>
              <a:t> </a:t>
            </a:r>
            <a:r>
              <a:rPr lang="id-ID" sz="2200" dirty="0">
                <a:effectLst/>
                <a:latin typeface="Cambria" panose="02040503050406030204" pitchFamily="18" charset="0"/>
                <a:ea typeface="Cambria" panose="02040503050406030204" pitchFamily="18" charset="0"/>
                <a:cs typeface="Cambria" panose="02040503050406030204" pitchFamily="18" charset="0"/>
              </a:rPr>
              <a:t>publik;</a:t>
            </a:r>
          </a:p>
          <a:p>
            <a:pPr marL="342900" marR="212090" lvl="0" indent="-342900" algn="just">
              <a:lnSpc>
                <a:spcPct val="120000"/>
              </a:lnSpc>
              <a:spcBef>
                <a:spcPts val="305"/>
              </a:spcBef>
              <a:spcAft>
                <a:spcPts val="0"/>
              </a:spcAft>
              <a:buSzPts val="1200"/>
              <a:buFont typeface="+mj-lt"/>
              <a:buAutoNum type="alphaLcPeriod" startAt="11"/>
              <a:tabLst>
                <a:tab pos="1779270" algn="l"/>
              </a:tabLst>
            </a:pPr>
            <a:r>
              <a:rPr lang="id-ID" sz="2200" dirty="0">
                <a:effectLst/>
                <a:latin typeface="Cambria" panose="02040503050406030204" pitchFamily="18" charset="0"/>
                <a:ea typeface="Cambria" panose="02040503050406030204" pitchFamily="18" charset="0"/>
                <a:cs typeface="Cambria" panose="02040503050406030204" pitchFamily="18" charset="0"/>
              </a:rPr>
              <a:t>tidak</a:t>
            </a:r>
            <a:r>
              <a:rPr lang="id-ID" sz="2200" spc="305" dirty="0">
                <a:effectLst/>
                <a:latin typeface="Cambria" panose="02040503050406030204" pitchFamily="18" charset="0"/>
                <a:ea typeface="Cambria" panose="02040503050406030204" pitchFamily="18" charset="0"/>
                <a:cs typeface="Cambria" panose="02040503050406030204" pitchFamily="18" charset="0"/>
              </a:rPr>
              <a:t> </a:t>
            </a:r>
            <a:r>
              <a:rPr lang="id-ID" sz="2200" dirty="0">
                <a:effectLst/>
                <a:latin typeface="Cambria" panose="02040503050406030204" pitchFamily="18" charset="0"/>
                <a:ea typeface="Cambria" panose="02040503050406030204" pitchFamily="18" charset="0"/>
                <a:cs typeface="Cambria" panose="02040503050406030204" pitchFamily="18" charset="0"/>
              </a:rPr>
              <a:t>memberikan</a:t>
            </a:r>
            <a:r>
              <a:rPr lang="id-ID" sz="2200" spc="305" dirty="0">
                <a:effectLst/>
                <a:latin typeface="Cambria" panose="02040503050406030204" pitchFamily="18" charset="0"/>
                <a:ea typeface="Cambria" panose="02040503050406030204" pitchFamily="18" charset="0"/>
                <a:cs typeface="Cambria" panose="02040503050406030204" pitchFamily="18" charset="0"/>
              </a:rPr>
              <a:t> </a:t>
            </a:r>
            <a:r>
              <a:rPr lang="id-ID" sz="2200" dirty="0">
                <a:effectLst/>
                <a:latin typeface="Cambria" panose="02040503050406030204" pitchFamily="18" charset="0"/>
                <a:ea typeface="Cambria" panose="02040503050406030204" pitchFamily="18" charset="0"/>
                <a:cs typeface="Cambria" panose="02040503050406030204" pitchFamily="18" charset="0"/>
              </a:rPr>
              <a:t>informasi</a:t>
            </a:r>
            <a:r>
              <a:rPr lang="id-ID" sz="2200" spc="305" dirty="0">
                <a:effectLst/>
                <a:latin typeface="Cambria" panose="02040503050406030204" pitchFamily="18" charset="0"/>
                <a:ea typeface="Cambria" panose="02040503050406030204" pitchFamily="18" charset="0"/>
                <a:cs typeface="Cambria" panose="02040503050406030204" pitchFamily="18" charset="0"/>
              </a:rPr>
              <a:t> </a:t>
            </a:r>
            <a:r>
              <a:rPr lang="id-ID" sz="2200" dirty="0">
                <a:effectLst/>
                <a:latin typeface="Cambria" panose="02040503050406030204" pitchFamily="18" charset="0"/>
                <a:ea typeface="Cambria" panose="02040503050406030204" pitchFamily="18" charset="0"/>
                <a:cs typeface="Cambria" panose="02040503050406030204" pitchFamily="18" charset="0"/>
              </a:rPr>
              <a:t>yang</a:t>
            </a:r>
            <a:r>
              <a:rPr lang="id-ID" sz="2200" spc="305" dirty="0">
                <a:effectLst/>
                <a:latin typeface="Cambria" panose="02040503050406030204" pitchFamily="18" charset="0"/>
                <a:ea typeface="Cambria" panose="02040503050406030204" pitchFamily="18" charset="0"/>
                <a:cs typeface="Cambria" panose="02040503050406030204" pitchFamily="18" charset="0"/>
              </a:rPr>
              <a:t> </a:t>
            </a:r>
            <a:r>
              <a:rPr lang="id-ID" sz="2200" dirty="0">
                <a:effectLst/>
                <a:latin typeface="Cambria" panose="02040503050406030204" pitchFamily="18" charset="0"/>
                <a:ea typeface="Cambria" panose="02040503050406030204" pitchFamily="18" charset="0"/>
                <a:cs typeface="Cambria" panose="02040503050406030204" pitchFamily="18" charset="0"/>
              </a:rPr>
              <a:t>salah</a:t>
            </a:r>
            <a:r>
              <a:rPr lang="id-ID" sz="2200" spc="305" dirty="0">
                <a:effectLst/>
                <a:latin typeface="Cambria" panose="02040503050406030204" pitchFamily="18" charset="0"/>
                <a:ea typeface="Cambria" panose="02040503050406030204" pitchFamily="18" charset="0"/>
                <a:cs typeface="Cambria" panose="02040503050406030204" pitchFamily="18" charset="0"/>
              </a:rPr>
              <a:t> </a:t>
            </a:r>
            <a:r>
              <a:rPr lang="id-ID" sz="2200" dirty="0">
                <a:effectLst/>
                <a:latin typeface="Cambria" panose="02040503050406030204" pitchFamily="18" charset="0"/>
                <a:ea typeface="Cambria" panose="02040503050406030204" pitchFamily="18" charset="0"/>
                <a:cs typeface="Cambria" panose="02040503050406030204" pitchFamily="18" charset="0"/>
              </a:rPr>
              <a:t>atau</a:t>
            </a:r>
            <a:r>
              <a:rPr lang="id-ID" sz="2200" spc="5" dirty="0">
                <a:effectLst/>
                <a:latin typeface="Cambria" panose="02040503050406030204" pitchFamily="18" charset="0"/>
                <a:ea typeface="Cambria" panose="02040503050406030204" pitchFamily="18" charset="0"/>
                <a:cs typeface="Cambria" panose="02040503050406030204" pitchFamily="18" charset="0"/>
              </a:rPr>
              <a:t> </a:t>
            </a:r>
            <a:r>
              <a:rPr lang="id-ID" sz="2200" dirty="0">
                <a:effectLst/>
                <a:latin typeface="Cambria" panose="02040503050406030204" pitchFamily="18" charset="0"/>
                <a:ea typeface="Cambria" panose="02040503050406030204" pitchFamily="18" charset="0"/>
                <a:cs typeface="Cambria" panose="02040503050406030204" pitchFamily="18" charset="0"/>
              </a:rPr>
              <a:t>menyesatkan</a:t>
            </a:r>
            <a:r>
              <a:rPr lang="id-ID" sz="2200" spc="5" dirty="0">
                <a:effectLst/>
                <a:latin typeface="Cambria" panose="02040503050406030204" pitchFamily="18" charset="0"/>
                <a:ea typeface="Cambria" panose="02040503050406030204" pitchFamily="18" charset="0"/>
                <a:cs typeface="Cambria" panose="02040503050406030204" pitchFamily="18" charset="0"/>
              </a:rPr>
              <a:t> </a:t>
            </a:r>
            <a:r>
              <a:rPr lang="id-ID" sz="2200" dirty="0">
                <a:effectLst/>
                <a:latin typeface="Cambria" panose="02040503050406030204" pitchFamily="18" charset="0"/>
                <a:ea typeface="Cambria" panose="02040503050406030204" pitchFamily="18" charset="0"/>
                <a:cs typeface="Cambria" panose="02040503050406030204" pitchFamily="18" charset="0"/>
              </a:rPr>
              <a:t>dalam</a:t>
            </a:r>
            <a:r>
              <a:rPr lang="id-ID" sz="2200" spc="5" dirty="0">
                <a:effectLst/>
                <a:latin typeface="Cambria" panose="02040503050406030204" pitchFamily="18" charset="0"/>
                <a:ea typeface="Cambria" panose="02040503050406030204" pitchFamily="18" charset="0"/>
                <a:cs typeface="Cambria" panose="02040503050406030204" pitchFamily="18" charset="0"/>
              </a:rPr>
              <a:t> </a:t>
            </a:r>
            <a:r>
              <a:rPr lang="id-ID" sz="2200" dirty="0">
                <a:effectLst/>
                <a:latin typeface="Cambria" panose="02040503050406030204" pitchFamily="18" charset="0"/>
                <a:ea typeface="Cambria" panose="02040503050406030204" pitchFamily="18" charset="0"/>
                <a:cs typeface="Cambria" panose="02040503050406030204" pitchFamily="18" charset="0"/>
              </a:rPr>
              <a:t>menanggapi</a:t>
            </a:r>
            <a:r>
              <a:rPr lang="id-ID" sz="2200" spc="5" dirty="0">
                <a:effectLst/>
                <a:latin typeface="Cambria" panose="02040503050406030204" pitchFamily="18" charset="0"/>
                <a:ea typeface="Cambria" panose="02040503050406030204" pitchFamily="18" charset="0"/>
                <a:cs typeface="Cambria" panose="02040503050406030204" pitchFamily="18" charset="0"/>
              </a:rPr>
              <a:t> </a:t>
            </a:r>
            <a:r>
              <a:rPr lang="id-ID" sz="2200" dirty="0">
                <a:effectLst/>
                <a:latin typeface="Cambria" panose="02040503050406030204" pitchFamily="18" charset="0"/>
                <a:ea typeface="Cambria" panose="02040503050406030204" pitchFamily="18" charset="0"/>
                <a:cs typeface="Cambria" panose="02040503050406030204" pitchFamily="18" charset="0"/>
              </a:rPr>
              <a:t>permintaan</a:t>
            </a:r>
            <a:r>
              <a:rPr lang="id-ID" sz="2200" spc="5" dirty="0">
                <a:effectLst/>
                <a:latin typeface="Cambria" panose="02040503050406030204" pitchFamily="18" charset="0"/>
                <a:ea typeface="Cambria" panose="02040503050406030204" pitchFamily="18" charset="0"/>
                <a:cs typeface="Cambria" panose="02040503050406030204" pitchFamily="18" charset="0"/>
              </a:rPr>
              <a:t> </a:t>
            </a:r>
            <a:r>
              <a:rPr lang="id-ID" sz="2200" dirty="0">
                <a:effectLst/>
                <a:latin typeface="Cambria" panose="02040503050406030204" pitchFamily="18" charset="0"/>
                <a:ea typeface="Cambria" panose="02040503050406030204" pitchFamily="18" charset="0"/>
                <a:cs typeface="Cambria" panose="02040503050406030204" pitchFamily="18" charset="0"/>
              </a:rPr>
              <a:t>informasi</a:t>
            </a:r>
            <a:r>
              <a:rPr lang="id-ID" sz="2200" spc="305" dirty="0">
                <a:effectLst/>
                <a:latin typeface="Cambria" panose="02040503050406030204" pitchFamily="18" charset="0"/>
                <a:ea typeface="Cambria" panose="02040503050406030204" pitchFamily="18" charset="0"/>
                <a:cs typeface="Cambria" panose="02040503050406030204" pitchFamily="18" charset="0"/>
              </a:rPr>
              <a:t> </a:t>
            </a:r>
            <a:r>
              <a:rPr lang="id-ID" sz="2200" dirty="0">
                <a:effectLst/>
                <a:latin typeface="Cambria" panose="02040503050406030204" pitchFamily="18" charset="0"/>
                <a:ea typeface="Cambria" panose="02040503050406030204" pitchFamily="18" charset="0"/>
                <a:cs typeface="Cambria" panose="02040503050406030204" pitchFamily="18" charset="0"/>
              </a:rPr>
              <a:t>serta</a:t>
            </a:r>
            <a:r>
              <a:rPr lang="id-ID" sz="2200" spc="305" dirty="0">
                <a:effectLst/>
                <a:latin typeface="Cambria" panose="02040503050406030204" pitchFamily="18" charset="0"/>
                <a:ea typeface="Cambria" panose="02040503050406030204" pitchFamily="18" charset="0"/>
                <a:cs typeface="Cambria" panose="02040503050406030204" pitchFamily="18" charset="0"/>
              </a:rPr>
              <a:t> </a:t>
            </a:r>
            <a:r>
              <a:rPr lang="id-ID" sz="2200" dirty="0">
                <a:effectLst/>
                <a:latin typeface="Cambria" panose="02040503050406030204" pitchFamily="18" charset="0"/>
                <a:ea typeface="Cambria" panose="02040503050406030204" pitchFamily="18" charset="0"/>
                <a:cs typeface="Cambria" panose="02040503050406030204" pitchFamily="18" charset="0"/>
              </a:rPr>
              <a:t>proaktif</a:t>
            </a:r>
            <a:r>
              <a:rPr lang="id-ID" sz="2200" spc="305" dirty="0">
                <a:effectLst/>
                <a:latin typeface="Cambria" panose="02040503050406030204" pitchFamily="18" charset="0"/>
                <a:ea typeface="Cambria" panose="02040503050406030204" pitchFamily="18" charset="0"/>
                <a:cs typeface="Cambria" panose="02040503050406030204" pitchFamily="18" charset="0"/>
              </a:rPr>
              <a:t> </a:t>
            </a:r>
            <a:r>
              <a:rPr lang="id-ID" sz="2200" dirty="0">
                <a:effectLst/>
                <a:latin typeface="Cambria" panose="02040503050406030204" pitchFamily="18" charset="0"/>
                <a:ea typeface="Cambria" panose="02040503050406030204" pitchFamily="18" charset="0"/>
                <a:cs typeface="Cambria" panose="02040503050406030204" pitchFamily="18" charset="0"/>
              </a:rPr>
              <a:t>dalam</a:t>
            </a:r>
            <a:r>
              <a:rPr lang="id-ID" sz="2200" spc="305" dirty="0">
                <a:effectLst/>
                <a:latin typeface="Cambria" panose="02040503050406030204" pitchFamily="18" charset="0"/>
                <a:ea typeface="Cambria" panose="02040503050406030204" pitchFamily="18" charset="0"/>
                <a:cs typeface="Cambria" panose="02040503050406030204" pitchFamily="18" charset="0"/>
              </a:rPr>
              <a:t> </a:t>
            </a:r>
            <a:r>
              <a:rPr lang="id-ID" sz="2200" dirty="0">
                <a:effectLst/>
                <a:latin typeface="Cambria" panose="02040503050406030204" pitchFamily="18" charset="0"/>
                <a:ea typeface="Cambria" panose="02040503050406030204" pitchFamily="18" charset="0"/>
                <a:cs typeface="Cambria" panose="02040503050406030204" pitchFamily="18" charset="0"/>
              </a:rPr>
              <a:t>memenuhi</a:t>
            </a:r>
            <a:r>
              <a:rPr lang="id-ID" sz="2200" spc="-290" dirty="0">
                <a:effectLst/>
                <a:latin typeface="Cambria" panose="02040503050406030204" pitchFamily="18" charset="0"/>
                <a:ea typeface="Cambria" panose="02040503050406030204" pitchFamily="18" charset="0"/>
                <a:cs typeface="Cambria" panose="02040503050406030204" pitchFamily="18" charset="0"/>
              </a:rPr>
              <a:t> </a:t>
            </a:r>
            <a:r>
              <a:rPr lang="id-ID" sz="2200" dirty="0">
                <a:effectLst/>
                <a:latin typeface="Cambria" panose="02040503050406030204" pitchFamily="18" charset="0"/>
                <a:ea typeface="Cambria" panose="02040503050406030204" pitchFamily="18" charset="0"/>
                <a:cs typeface="Cambria" panose="02040503050406030204" pitchFamily="18" charset="0"/>
              </a:rPr>
              <a:t>kepentingan</a:t>
            </a:r>
            <a:r>
              <a:rPr lang="id-ID" sz="2200" spc="75" dirty="0">
                <a:effectLst/>
                <a:latin typeface="Cambria" panose="02040503050406030204" pitchFamily="18" charset="0"/>
                <a:ea typeface="Cambria" panose="02040503050406030204" pitchFamily="18" charset="0"/>
                <a:cs typeface="Cambria" panose="02040503050406030204" pitchFamily="18" charset="0"/>
              </a:rPr>
              <a:t> </a:t>
            </a:r>
            <a:r>
              <a:rPr lang="id-ID" sz="2200" dirty="0">
                <a:effectLst/>
                <a:latin typeface="Cambria" panose="02040503050406030204" pitchFamily="18" charset="0"/>
                <a:ea typeface="Cambria" panose="02040503050406030204" pitchFamily="18" charset="0"/>
                <a:cs typeface="Cambria" panose="02040503050406030204" pitchFamily="18" charset="0"/>
              </a:rPr>
              <a:t>masyarakat;</a:t>
            </a:r>
          </a:p>
          <a:p>
            <a:pPr marL="342900" marR="212090" lvl="0" indent="-342900" algn="just">
              <a:lnSpc>
                <a:spcPct val="118000"/>
              </a:lnSpc>
              <a:spcBef>
                <a:spcPts val="315"/>
              </a:spcBef>
              <a:spcAft>
                <a:spcPts val="0"/>
              </a:spcAft>
              <a:buSzPts val="1200"/>
              <a:buFont typeface="+mj-lt"/>
              <a:buAutoNum type="alphaLcPeriod" startAt="11"/>
              <a:tabLst>
                <a:tab pos="1779270" algn="l"/>
                <a:tab pos="5067300" algn="l"/>
              </a:tabLst>
            </a:pPr>
            <a:r>
              <a:rPr lang="id-ID" sz="2200" dirty="0">
                <a:effectLst/>
                <a:latin typeface="Cambria" panose="02040503050406030204" pitchFamily="18" charset="0"/>
                <a:ea typeface="Cambria" panose="02040503050406030204" pitchFamily="18" charset="0"/>
                <a:cs typeface="Cambria" panose="02040503050406030204" pitchFamily="18" charset="0"/>
              </a:rPr>
              <a:t>tidak menyalahgunakan informasi, jabatan,</a:t>
            </a:r>
            <a:r>
              <a:rPr lang="id-ID" sz="2200" spc="-290" dirty="0">
                <a:effectLst/>
                <a:latin typeface="Cambria" panose="02040503050406030204" pitchFamily="18" charset="0"/>
                <a:ea typeface="Cambria" panose="02040503050406030204" pitchFamily="18" charset="0"/>
                <a:cs typeface="Cambria" panose="02040503050406030204" pitchFamily="18" charset="0"/>
              </a:rPr>
              <a:t> </a:t>
            </a:r>
            <a:r>
              <a:rPr lang="id-ID" sz="2200" dirty="0">
                <a:effectLst/>
                <a:latin typeface="Cambria" panose="02040503050406030204" pitchFamily="18" charset="0"/>
                <a:ea typeface="Cambria" panose="02040503050406030204" pitchFamily="18" charset="0"/>
                <a:cs typeface="Cambria" panose="02040503050406030204" pitchFamily="18" charset="0"/>
              </a:rPr>
              <a:t>dan/atau</a:t>
            </a:r>
            <a:r>
              <a:rPr lang="id-ID" sz="2200" spc="70" dirty="0">
                <a:effectLst/>
                <a:latin typeface="Cambria" panose="02040503050406030204" pitchFamily="18" charset="0"/>
                <a:ea typeface="Cambria" panose="02040503050406030204" pitchFamily="18" charset="0"/>
                <a:cs typeface="Cambria" panose="02040503050406030204" pitchFamily="18" charset="0"/>
              </a:rPr>
              <a:t> </a:t>
            </a:r>
            <a:r>
              <a:rPr lang="id-ID" sz="2200" dirty="0">
                <a:effectLst/>
                <a:latin typeface="Cambria" panose="02040503050406030204" pitchFamily="18" charset="0"/>
                <a:ea typeface="Cambria" panose="02040503050406030204" pitchFamily="18" charset="0"/>
                <a:cs typeface="Cambria" panose="02040503050406030204" pitchFamily="18" charset="0"/>
              </a:rPr>
              <a:t>kewenangan</a:t>
            </a:r>
            <a:r>
              <a:rPr lang="id-ID" sz="2200" spc="70" dirty="0">
                <a:effectLst/>
                <a:latin typeface="Cambria" panose="02040503050406030204" pitchFamily="18" charset="0"/>
                <a:ea typeface="Cambria" panose="02040503050406030204" pitchFamily="18" charset="0"/>
                <a:cs typeface="Cambria" panose="02040503050406030204" pitchFamily="18" charset="0"/>
              </a:rPr>
              <a:t> </a:t>
            </a:r>
            <a:r>
              <a:rPr lang="id-ID" sz="2200" dirty="0">
                <a:effectLst/>
                <a:latin typeface="Cambria" panose="02040503050406030204" pitchFamily="18" charset="0"/>
                <a:ea typeface="Cambria" panose="02040503050406030204" pitchFamily="18" charset="0"/>
                <a:cs typeface="Cambria" panose="02040503050406030204" pitchFamily="18" charset="0"/>
              </a:rPr>
              <a:t>yang</a:t>
            </a:r>
            <a:r>
              <a:rPr lang="id-ID" sz="2200" spc="75" dirty="0">
                <a:effectLst/>
                <a:latin typeface="Cambria" panose="02040503050406030204" pitchFamily="18" charset="0"/>
                <a:ea typeface="Cambria" panose="02040503050406030204" pitchFamily="18" charset="0"/>
                <a:cs typeface="Cambria" panose="02040503050406030204" pitchFamily="18" charset="0"/>
              </a:rPr>
              <a:t> </a:t>
            </a:r>
            <a:r>
              <a:rPr lang="id-ID" sz="2200" dirty="0">
                <a:effectLst/>
                <a:latin typeface="Cambria" panose="02040503050406030204" pitchFamily="18" charset="0"/>
                <a:ea typeface="Cambria" panose="02040503050406030204" pitchFamily="18" charset="0"/>
                <a:cs typeface="Cambria" panose="02040503050406030204" pitchFamily="18" charset="0"/>
              </a:rPr>
              <a:t>dimiliki;</a:t>
            </a:r>
          </a:p>
          <a:p>
            <a:pPr marL="342900" marR="212725" lvl="0" indent="-342900" algn="just">
              <a:spcBef>
                <a:spcPts val="325"/>
              </a:spcBef>
              <a:spcAft>
                <a:spcPts val="0"/>
              </a:spcAft>
              <a:buSzPts val="1200"/>
              <a:buFont typeface="+mj-lt"/>
              <a:buAutoNum type="alphaLcPeriod" startAt="11"/>
              <a:tabLst>
                <a:tab pos="1779270" algn="l"/>
              </a:tabLst>
            </a:pPr>
            <a:r>
              <a:rPr lang="id-ID" sz="2200" dirty="0">
                <a:effectLst/>
                <a:latin typeface="Cambria" panose="02040503050406030204" pitchFamily="18" charset="0"/>
                <a:ea typeface="Cambria" panose="02040503050406030204" pitchFamily="18" charset="0"/>
                <a:cs typeface="Cambria" panose="02040503050406030204" pitchFamily="18" charset="0"/>
              </a:rPr>
              <a:t>sesuai</a:t>
            </a:r>
            <a:r>
              <a:rPr lang="id-ID" sz="2200" spc="110" dirty="0">
                <a:effectLst/>
                <a:latin typeface="Cambria" panose="02040503050406030204" pitchFamily="18" charset="0"/>
                <a:ea typeface="Cambria" panose="02040503050406030204" pitchFamily="18" charset="0"/>
                <a:cs typeface="Cambria" panose="02040503050406030204" pitchFamily="18" charset="0"/>
              </a:rPr>
              <a:t> </a:t>
            </a:r>
            <a:r>
              <a:rPr lang="id-ID" sz="2200" dirty="0">
                <a:effectLst/>
                <a:latin typeface="Cambria" panose="02040503050406030204" pitchFamily="18" charset="0"/>
                <a:ea typeface="Cambria" panose="02040503050406030204" pitchFamily="18" charset="0"/>
                <a:cs typeface="Cambria" panose="02040503050406030204" pitchFamily="18" charset="0"/>
              </a:rPr>
              <a:t>dengan</a:t>
            </a:r>
            <a:r>
              <a:rPr lang="id-ID" sz="2200" spc="115" dirty="0">
                <a:effectLst/>
                <a:latin typeface="Cambria" panose="02040503050406030204" pitchFamily="18" charset="0"/>
                <a:ea typeface="Cambria" panose="02040503050406030204" pitchFamily="18" charset="0"/>
                <a:cs typeface="Cambria" panose="02040503050406030204" pitchFamily="18" charset="0"/>
              </a:rPr>
              <a:t> </a:t>
            </a:r>
            <a:r>
              <a:rPr lang="id-ID" sz="2200" dirty="0">
                <a:effectLst/>
                <a:latin typeface="Cambria" panose="02040503050406030204" pitchFamily="18" charset="0"/>
                <a:ea typeface="Cambria" panose="02040503050406030204" pitchFamily="18" charset="0"/>
                <a:cs typeface="Cambria" panose="02040503050406030204" pitchFamily="18" charset="0"/>
              </a:rPr>
              <a:t>kepantasan;</a:t>
            </a:r>
            <a:r>
              <a:rPr lang="id-ID" sz="2200" spc="110" dirty="0">
                <a:effectLst/>
                <a:latin typeface="Cambria" panose="02040503050406030204" pitchFamily="18" charset="0"/>
                <a:ea typeface="Cambria" panose="02040503050406030204" pitchFamily="18" charset="0"/>
                <a:cs typeface="Cambria" panose="02040503050406030204" pitchFamily="18" charset="0"/>
              </a:rPr>
              <a:t> </a:t>
            </a:r>
            <a:r>
              <a:rPr lang="id-ID" sz="2200" dirty="0">
                <a:effectLst/>
                <a:latin typeface="Cambria" panose="02040503050406030204" pitchFamily="18" charset="0"/>
                <a:ea typeface="Cambria" panose="02040503050406030204" pitchFamily="18" charset="0"/>
                <a:cs typeface="Cambria" panose="02040503050406030204" pitchFamily="18" charset="0"/>
              </a:rPr>
              <a:t>dan</a:t>
            </a:r>
          </a:p>
          <a:p>
            <a:pPr marL="342900" marR="212725" lvl="0" indent="-342900" algn="just">
              <a:spcBef>
                <a:spcPts val="585"/>
              </a:spcBef>
              <a:spcAft>
                <a:spcPts val="0"/>
              </a:spcAft>
              <a:buSzPts val="1200"/>
              <a:buFont typeface="+mj-lt"/>
              <a:buAutoNum type="alphaLcPeriod" startAt="11"/>
              <a:tabLst>
                <a:tab pos="1779270" algn="l"/>
              </a:tabLst>
            </a:pPr>
            <a:r>
              <a:rPr lang="id-ID" sz="2200" dirty="0">
                <a:effectLst/>
                <a:latin typeface="Cambria" panose="02040503050406030204" pitchFamily="18" charset="0"/>
                <a:ea typeface="Cambria" panose="02040503050406030204" pitchFamily="18" charset="0"/>
                <a:cs typeface="Cambria" panose="02040503050406030204" pitchFamily="18" charset="0"/>
              </a:rPr>
              <a:t>tidak menyimpang</a:t>
            </a:r>
            <a:r>
              <a:rPr lang="id-ID" sz="2200" spc="5" dirty="0">
                <a:effectLst/>
                <a:latin typeface="Cambria" panose="02040503050406030204" pitchFamily="18" charset="0"/>
                <a:ea typeface="Cambria" panose="02040503050406030204" pitchFamily="18" charset="0"/>
                <a:cs typeface="Cambria" panose="02040503050406030204" pitchFamily="18" charset="0"/>
              </a:rPr>
              <a:t> </a:t>
            </a:r>
            <a:r>
              <a:rPr lang="id-ID" sz="2200" dirty="0">
                <a:effectLst/>
                <a:latin typeface="Cambria" panose="02040503050406030204" pitchFamily="18" charset="0"/>
                <a:ea typeface="Cambria" panose="02040503050406030204" pitchFamily="18" charset="0"/>
                <a:cs typeface="Cambria" panose="02040503050406030204" pitchFamily="18" charset="0"/>
              </a:rPr>
              <a:t>dari</a:t>
            </a:r>
            <a:r>
              <a:rPr lang="id-ID" sz="2200" spc="5" dirty="0">
                <a:effectLst/>
                <a:latin typeface="Cambria" panose="02040503050406030204" pitchFamily="18" charset="0"/>
                <a:ea typeface="Cambria" panose="02040503050406030204" pitchFamily="18" charset="0"/>
                <a:cs typeface="Cambria" panose="02040503050406030204" pitchFamily="18" charset="0"/>
              </a:rPr>
              <a:t> </a:t>
            </a:r>
            <a:r>
              <a:rPr lang="id-ID" sz="2200" dirty="0">
                <a:effectLst/>
                <a:latin typeface="Cambria" panose="02040503050406030204" pitchFamily="18" charset="0"/>
                <a:ea typeface="Cambria" panose="02040503050406030204" pitchFamily="18" charset="0"/>
                <a:cs typeface="Cambria" panose="02040503050406030204" pitchFamily="18" charset="0"/>
              </a:rPr>
              <a:t>prosedur.</a:t>
            </a:r>
          </a:p>
          <a:p>
            <a:pPr marL="342900" marR="212725" lvl="0" indent="-342900" algn="just">
              <a:spcBef>
                <a:spcPts val="575"/>
              </a:spcBef>
              <a:spcAft>
                <a:spcPts val="0"/>
              </a:spcAft>
              <a:buSzPts val="1200"/>
              <a:buFont typeface="Cambria" panose="02040503050406030204" pitchFamily="18" charset="0"/>
              <a:buAutoNum type="alphaLcPeriod"/>
              <a:tabLst>
                <a:tab pos="1778635" algn="l"/>
                <a:tab pos="1779270" algn="l"/>
              </a:tabLst>
            </a:pPr>
            <a:endParaRPr lang="id-ID" sz="2200" dirty="0">
              <a:effectLst/>
              <a:latin typeface="Cambria" panose="02040503050406030204" pitchFamily="18" charset="0"/>
              <a:ea typeface="Cambria" panose="02040503050406030204" pitchFamily="18" charset="0"/>
              <a:cs typeface="Cambria" panose="02040503050406030204" pitchFamily="18" charset="0"/>
            </a:endParaRPr>
          </a:p>
          <a:p>
            <a:pPr marL="0" marR="213995" lvl="0" indent="0" algn="just">
              <a:lnSpc>
                <a:spcPct val="120000"/>
              </a:lnSpc>
              <a:spcBef>
                <a:spcPts val="575"/>
              </a:spcBef>
              <a:spcAft>
                <a:spcPts val="0"/>
              </a:spcAft>
              <a:buSzPts val="1200"/>
              <a:buNone/>
              <a:tabLst>
                <a:tab pos="1778635" algn="l"/>
                <a:tab pos="1779270" algn="l"/>
                <a:tab pos="2831465" algn="l"/>
                <a:tab pos="3394075" algn="l"/>
                <a:tab pos="4255135" algn="l"/>
                <a:tab pos="5393690" algn="l"/>
              </a:tabLst>
            </a:pPr>
            <a:endParaRPr lang="id-ID" sz="2200" dirty="0">
              <a:effectLst/>
              <a:latin typeface="Cambria" panose="02040503050406030204" pitchFamily="18" charset="0"/>
              <a:ea typeface="Cambria" panose="02040503050406030204" pitchFamily="18" charset="0"/>
              <a:cs typeface="Cambria" panose="02040503050406030204" pitchFamily="18" charset="0"/>
            </a:endParaRPr>
          </a:p>
          <a:p>
            <a:pPr marL="0" indent="0" algn="just">
              <a:buNone/>
            </a:pPr>
            <a:endParaRPr lang="id-ID" sz="2200" dirty="0"/>
          </a:p>
        </p:txBody>
      </p:sp>
    </p:spTree>
    <p:extLst>
      <p:ext uri="{BB962C8B-B14F-4D97-AF65-F5344CB8AC3E}">
        <p14:creationId xmlns:p14="http://schemas.microsoft.com/office/powerpoint/2010/main" val="219390165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84511D4-1C73-41F2-AF65-50E0C650BF2C}"/>
              </a:ext>
            </a:extLst>
          </p:cNvPr>
          <p:cNvSpPr>
            <a:spLocks noGrp="1"/>
          </p:cNvSpPr>
          <p:nvPr>
            <p:ph type="title"/>
          </p:nvPr>
        </p:nvSpPr>
        <p:spPr>
          <a:xfrm>
            <a:off x="989247" y="588761"/>
            <a:ext cx="10692469" cy="1049235"/>
          </a:xfrm>
        </p:spPr>
        <p:txBody>
          <a:bodyPr>
            <a:noAutofit/>
          </a:bodyPr>
          <a:lstStyle/>
          <a:p>
            <a:r>
              <a:rPr lang="id-ID" sz="2400" b="0" i="0" dirty="0">
                <a:solidFill>
                  <a:srgbClr val="111111"/>
                </a:solidFill>
                <a:effectLst/>
                <a:latin typeface="-apple-system"/>
              </a:rPr>
              <a:t>Penyelenggara berkewajiban mengelola sistem informasi PELAYANAN PUBLIK yang terdiri atas sistem informasi elektronik atau non-elektronik,</a:t>
            </a:r>
            <a:br>
              <a:rPr lang="id-ID" sz="2400" b="0" i="0" dirty="0">
                <a:solidFill>
                  <a:srgbClr val="111111"/>
                </a:solidFill>
                <a:effectLst/>
                <a:latin typeface="-apple-system"/>
              </a:rPr>
            </a:br>
            <a:r>
              <a:rPr lang="id-ID" sz="2400" b="0" i="0" dirty="0">
                <a:solidFill>
                  <a:srgbClr val="111111"/>
                </a:solidFill>
                <a:effectLst/>
                <a:latin typeface="-apple-system"/>
              </a:rPr>
              <a:t>informasi itu sekurang-kurangnya meliputi:</a:t>
            </a:r>
            <a:br>
              <a:rPr lang="id-ID" sz="2400" b="0" i="0" dirty="0">
                <a:solidFill>
                  <a:srgbClr val="111111"/>
                </a:solidFill>
                <a:effectLst/>
                <a:latin typeface="-apple-system"/>
              </a:rPr>
            </a:br>
            <a:r>
              <a:rPr lang="id-ID" sz="2400" b="0" i="0" dirty="0">
                <a:solidFill>
                  <a:srgbClr val="111111"/>
                </a:solidFill>
                <a:effectLst/>
                <a:latin typeface="-apple-system"/>
              </a:rPr>
              <a:t/>
            </a:r>
            <a:br>
              <a:rPr lang="id-ID" sz="2400" b="0" i="0" dirty="0">
                <a:solidFill>
                  <a:srgbClr val="111111"/>
                </a:solidFill>
                <a:effectLst/>
                <a:latin typeface="-apple-system"/>
              </a:rPr>
            </a:br>
            <a:endParaRPr lang="id-ID" sz="2400" dirty="0"/>
          </a:p>
        </p:txBody>
      </p:sp>
      <p:sp>
        <p:nvSpPr>
          <p:cNvPr id="3" name="Content Placeholder 2">
            <a:extLst>
              <a:ext uri="{FF2B5EF4-FFF2-40B4-BE49-F238E27FC236}">
                <a16:creationId xmlns:a16="http://schemas.microsoft.com/office/drawing/2014/main" xmlns="" id="{E4F46643-23F0-4FF2-A0B5-EF025164DADD}"/>
              </a:ext>
            </a:extLst>
          </p:cNvPr>
          <p:cNvSpPr>
            <a:spLocks noGrp="1"/>
          </p:cNvSpPr>
          <p:nvPr>
            <p:ph idx="1"/>
          </p:nvPr>
        </p:nvSpPr>
        <p:spPr>
          <a:xfrm>
            <a:off x="1109358" y="2118473"/>
            <a:ext cx="9973284" cy="3450613"/>
          </a:xfrm>
        </p:spPr>
        <p:txBody>
          <a:bodyPr>
            <a:normAutofit fontScale="85000" lnSpcReduction="10000"/>
          </a:bodyPr>
          <a:lstStyle/>
          <a:p>
            <a:pPr marL="914400" indent="-914400" algn="just">
              <a:buSzPct val="96000"/>
              <a:buFont typeface="+mj-lt"/>
              <a:buAutoNum type="arabicPeriod"/>
            </a:pPr>
            <a:r>
              <a:rPr lang="id-ID" sz="2400" b="1" dirty="0">
                <a:solidFill>
                  <a:srgbClr val="111111"/>
                </a:solidFill>
                <a:latin typeface="-apple-system"/>
              </a:rPr>
              <a:t>P</a:t>
            </a:r>
            <a:r>
              <a:rPr lang="id-ID" sz="2400" b="1" i="0" dirty="0">
                <a:solidFill>
                  <a:srgbClr val="111111"/>
                </a:solidFill>
                <a:effectLst/>
                <a:latin typeface="-apple-system"/>
              </a:rPr>
              <a:t>rofil penyelenggara, </a:t>
            </a:r>
            <a:r>
              <a:rPr lang="id-ID" sz="2400" b="0" i="0" dirty="0">
                <a:solidFill>
                  <a:srgbClr val="111111"/>
                </a:solidFill>
                <a:effectLst/>
                <a:latin typeface="-apple-system"/>
              </a:rPr>
              <a:t>yaitu profil penyelenggara meliputi nama, penanggung jawab, pelaksana, struktur organisasi, anggaran penyelenggaraan, alamat pengaduan, nomor telepon, dan pos-el (email).</a:t>
            </a:r>
          </a:p>
          <a:p>
            <a:pPr marL="914400" indent="-914400" algn="just">
              <a:buSzPct val="96000"/>
              <a:buFont typeface="+mj-lt"/>
              <a:buAutoNum type="arabicPeriod"/>
            </a:pPr>
            <a:r>
              <a:rPr lang="id-ID" sz="2400" b="1" dirty="0">
                <a:solidFill>
                  <a:srgbClr val="111111"/>
                </a:solidFill>
                <a:latin typeface="-apple-system"/>
              </a:rPr>
              <a:t>P</a:t>
            </a:r>
            <a:r>
              <a:rPr lang="id-ID" sz="2400" b="1" i="0" dirty="0">
                <a:solidFill>
                  <a:srgbClr val="111111"/>
                </a:solidFill>
                <a:effectLst/>
                <a:latin typeface="-apple-system"/>
              </a:rPr>
              <a:t>rofil pelaksana,</a:t>
            </a:r>
            <a:r>
              <a:rPr lang="id-ID" sz="2400" b="0" i="0" dirty="0">
                <a:solidFill>
                  <a:srgbClr val="111111"/>
                </a:solidFill>
                <a:effectLst/>
                <a:latin typeface="-apple-system"/>
              </a:rPr>
              <a:t> yaitu profil pelaksana meliputi pelaksana yang bertanggung jawab, pelaksana, anggaran pelaksanaan, alamat pengaduan, nomor telepon, dan pos-el (email).</a:t>
            </a:r>
          </a:p>
          <a:p>
            <a:pPr marL="914400" indent="-914400" algn="just">
              <a:buSzPct val="96000"/>
              <a:buFont typeface="+mj-lt"/>
              <a:buAutoNum type="arabicPeriod"/>
            </a:pPr>
            <a:r>
              <a:rPr lang="id-ID" sz="2400" b="1" dirty="0">
                <a:solidFill>
                  <a:srgbClr val="111111"/>
                </a:solidFill>
                <a:latin typeface="-apple-system"/>
              </a:rPr>
              <a:t>S</a:t>
            </a:r>
            <a:r>
              <a:rPr lang="id-ID" sz="2400" b="1" i="0" dirty="0">
                <a:solidFill>
                  <a:srgbClr val="111111"/>
                </a:solidFill>
                <a:effectLst/>
                <a:latin typeface="-apple-system"/>
              </a:rPr>
              <a:t>tandar pelayanan, </a:t>
            </a:r>
            <a:r>
              <a:rPr lang="id-ID" sz="2400" b="0" i="0" dirty="0">
                <a:solidFill>
                  <a:srgbClr val="111111"/>
                </a:solidFill>
                <a:effectLst/>
                <a:latin typeface="-apple-system"/>
              </a:rPr>
              <a:t>yaitu Standar pelayanan berisi informasi yang lengkap tentang keterangan yang menjelaskan lebih rinci isi standar pelayanan tersebut</a:t>
            </a:r>
            <a:r>
              <a:rPr lang="id-ID" sz="1400" b="0" i="0" dirty="0">
                <a:solidFill>
                  <a:srgbClr val="111111"/>
                </a:solidFill>
                <a:effectLst/>
                <a:latin typeface="-apple-system"/>
              </a:rPr>
              <a:t>.</a:t>
            </a:r>
            <a:r>
              <a:rPr lang="id-ID" sz="600" dirty="0"/>
              <a:t/>
            </a:r>
            <a:br>
              <a:rPr lang="id-ID" sz="600" dirty="0"/>
            </a:br>
            <a:endParaRPr lang="id-ID" sz="600" dirty="0"/>
          </a:p>
        </p:txBody>
      </p:sp>
    </p:spTree>
    <p:extLst>
      <p:ext uri="{BB962C8B-B14F-4D97-AF65-F5344CB8AC3E}">
        <p14:creationId xmlns:p14="http://schemas.microsoft.com/office/powerpoint/2010/main" val="89574629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0FDC99F-453F-4DC5-9BBB-3549515770D7}"/>
              </a:ext>
            </a:extLst>
          </p:cNvPr>
          <p:cNvSpPr>
            <a:spLocks noGrp="1"/>
          </p:cNvSpPr>
          <p:nvPr>
            <p:ph type="title"/>
          </p:nvPr>
        </p:nvSpPr>
        <p:spPr/>
        <p:txBody>
          <a:bodyPr/>
          <a:lstStyle/>
          <a:p>
            <a:endParaRPr lang="id-ID"/>
          </a:p>
        </p:txBody>
      </p:sp>
      <p:sp>
        <p:nvSpPr>
          <p:cNvPr id="3" name="Content Placeholder 2">
            <a:extLst>
              <a:ext uri="{FF2B5EF4-FFF2-40B4-BE49-F238E27FC236}">
                <a16:creationId xmlns:a16="http://schemas.microsoft.com/office/drawing/2014/main" xmlns="" id="{2CC07322-1719-49DF-B712-80FF28F58CAD}"/>
              </a:ext>
            </a:extLst>
          </p:cNvPr>
          <p:cNvSpPr>
            <a:spLocks noGrp="1"/>
          </p:cNvSpPr>
          <p:nvPr>
            <p:ph idx="1"/>
          </p:nvPr>
        </p:nvSpPr>
        <p:spPr/>
        <p:txBody>
          <a:bodyPr>
            <a:noAutofit/>
          </a:bodyPr>
          <a:lstStyle/>
          <a:p>
            <a:pPr marL="457200" indent="-457200" algn="just">
              <a:buFont typeface="+mj-lt"/>
              <a:buAutoNum type="arabicPeriod" startAt="4"/>
            </a:pPr>
            <a:r>
              <a:rPr lang="id-ID" sz="2100" b="1" dirty="0">
                <a:solidFill>
                  <a:srgbClr val="111111"/>
                </a:solidFill>
                <a:latin typeface="-apple-system"/>
              </a:rPr>
              <a:t>M</a:t>
            </a:r>
            <a:r>
              <a:rPr lang="id-ID" sz="2100" b="1" i="0" dirty="0">
                <a:solidFill>
                  <a:srgbClr val="111111"/>
                </a:solidFill>
                <a:effectLst/>
                <a:latin typeface="-apple-system"/>
              </a:rPr>
              <a:t>aklumat pelayanan.</a:t>
            </a:r>
          </a:p>
          <a:p>
            <a:pPr marL="457200" indent="-457200" algn="just">
              <a:buFont typeface="+mj-lt"/>
              <a:buAutoNum type="arabicPeriod" startAt="4"/>
            </a:pPr>
            <a:r>
              <a:rPr lang="id-ID" sz="2100" b="1" dirty="0">
                <a:solidFill>
                  <a:srgbClr val="111111"/>
                </a:solidFill>
                <a:latin typeface="-apple-system"/>
              </a:rPr>
              <a:t>P</a:t>
            </a:r>
            <a:r>
              <a:rPr lang="id-ID" sz="2100" b="1" i="0" dirty="0">
                <a:solidFill>
                  <a:srgbClr val="111111"/>
                </a:solidFill>
                <a:effectLst/>
                <a:latin typeface="-apple-system"/>
              </a:rPr>
              <a:t>engelolaan pengaduan, </a:t>
            </a:r>
            <a:r>
              <a:rPr lang="id-ID" sz="2100" b="0" i="0" dirty="0">
                <a:solidFill>
                  <a:srgbClr val="111111"/>
                </a:solidFill>
                <a:effectLst/>
                <a:latin typeface="-apple-system"/>
              </a:rPr>
              <a:t>yaitu Pengelolaan pengaduan merupakan proses penanganan pengaduan mulai dari tahap penyeleksian, penelaahan, dan pengklasifikasian sampai dengan kepastian penyelesaian pengaduan.</a:t>
            </a:r>
          </a:p>
          <a:p>
            <a:pPr marL="457200" indent="-457200" algn="just">
              <a:buFont typeface="+mj-lt"/>
              <a:buAutoNum type="arabicPeriod" startAt="4"/>
            </a:pPr>
            <a:r>
              <a:rPr lang="id-ID" sz="2100" b="1" dirty="0">
                <a:solidFill>
                  <a:srgbClr val="111111"/>
                </a:solidFill>
                <a:latin typeface="-apple-system"/>
              </a:rPr>
              <a:t>P</a:t>
            </a:r>
            <a:r>
              <a:rPr lang="id-ID" sz="2100" b="1" i="0" dirty="0">
                <a:solidFill>
                  <a:srgbClr val="111111"/>
                </a:solidFill>
                <a:effectLst/>
                <a:latin typeface="-apple-system"/>
              </a:rPr>
              <a:t>enilaian kinerja, </a:t>
            </a:r>
            <a:r>
              <a:rPr lang="id-ID" sz="2100" b="0" i="0" dirty="0">
                <a:solidFill>
                  <a:srgbClr val="111111"/>
                </a:solidFill>
                <a:effectLst/>
                <a:latin typeface="-apple-system"/>
              </a:rPr>
              <a:t>yaitu Penilaian kinerja merupakan hasil pelaksanaan penilaian penyelenggaraan pelayanan yang dilakukan oleh penyelenggara sendiri, bersama dengan pihak lain, atau oleh pihak lain atas permintaan penyelenggara untuk mengetahui gambaran kinerja pelayanan dengan menggunakan metode penilaian tertentu (Pasal 23 UU No 25 Tahun 2009 dalam Taufik, 2022, hlm. 82).</a:t>
            </a:r>
          </a:p>
          <a:p>
            <a:endParaRPr lang="id-ID" sz="2100" dirty="0"/>
          </a:p>
        </p:txBody>
      </p:sp>
    </p:spTree>
    <p:extLst>
      <p:ext uri="{BB962C8B-B14F-4D97-AF65-F5344CB8AC3E}">
        <p14:creationId xmlns:p14="http://schemas.microsoft.com/office/powerpoint/2010/main" val="185466980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A3545B2-8D5C-4888-A526-DCB9C3DA35FA}"/>
              </a:ext>
            </a:extLst>
          </p:cNvPr>
          <p:cNvSpPr>
            <a:spLocks noGrp="1"/>
          </p:cNvSpPr>
          <p:nvPr>
            <p:ph type="title"/>
          </p:nvPr>
        </p:nvSpPr>
        <p:spPr>
          <a:xfrm>
            <a:off x="1451579" y="1051096"/>
            <a:ext cx="9603275" cy="1049235"/>
          </a:xfrm>
        </p:spPr>
        <p:txBody>
          <a:bodyPr/>
          <a:lstStyle/>
          <a:p>
            <a:r>
              <a:rPr lang="id-ID" b="1" i="0" dirty="0">
                <a:solidFill>
                  <a:srgbClr val="111111"/>
                </a:solidFill>
                <a:effectLst/>
                <a:latin typeface="var(--newspack-theme-font-heading)"/>
              </a:rPr>
              <a:t>Pembiayaan/Tarif Pelayanan Publik</a:t>
            </a:r>
            <a:br>
              <a:rPr lang="id-ID" b="1" i="0" dirty="0">
                <a:solidFill>
                  <a:srgbClr val="111111"/>
                </a:solidFill>
                <a:effectLst/>
                <a:latin typeface="var(--newspack-theme-font-heading)"/>
              </a:rPr>
            </a:br>
            <a:endParaRPr lang="id-ID" dirty="0"/>
          </a:p>
        </p:txBody>
      </p:sp>
      <p:sp>
        <p:nvSpPr>
          <p:cNvPr id="3" name="Content Placeholder 2">
            <a:extLst>
              <a:ext uri="{FF2B5EF4-FFF2-40B4-BE49-F238E27FC236}">
                <a16:creationId xmlns:a16="http://schemas.microsoft.com/office/drawing/2014/main" xmlns="" id="{857DC621-FEBD-4114-B796-02E89DBA18B1}"/>
              </a:ext>
            </a:extLst>
          </p:cNvPr>
          <p:cNvSpPr>
            <a:spLocks noGrp="1"/>
          </p:cNvSpPr>
          <p:nvPr>
            <p:ph idx="1"/>
          </p:nvPr>
        </p:nvSpPr>
        <p:spPr/>
        <p:txBody>
          <a:bodyPr>
            <a:normAutofit/>
          </a:bodyPr>
          <a:lstStyle/>
          <a:p>
            <a:pPr marL="0" indent="0" algn="just">
              <a:buNone/>
            </a:pPr>
            <a:r>
              <a:rPr lang="id-ID" sz="2400" b="0" i="0" dirty="0">
                <a:solidFill>
                  <a:srgbClr val="111111"/>
                </a:solidFill>
                <a:effectLst/>
                <a:latin typeface="-apple-system"/>
              </a:rPr>
              <a:t>Kebutuhan biaya/tarif pelayanan publik, pada dasarnya merupakan tanggung jawab negara dan/atau masyarakat. Apabila dibebankan kepada masyarakat atau penerima pelayanan, maka </a:t>
            </a:r>
            <a:r>
              <a:rPr lang="id-ID" sz="2400" b="1" i="0" dirty="0">
                <a:solidFill>
                  <a:srgbClr val="111111"/>
                </a:solidFill>
                <a:effectLst/>
                <a:latin typeface="-apple-system"/>
              </a:rPr>
              <a:t>penentuan biaya/tarif</a:t>
            </a:r>
            <a:r>
              <a:rPr lang="id-ID" sz="2400" b="0" i="0" dirty="0">
                <a:solidFill>
                  <a:srgbClr val="111111"/>
                </a:solidFill>
                <a:effectLst/>
                <a:latin typeface="-apple-system"/>
              </a:rPr>
              <a:t> pelayanan publik tersebut </a:t>
            </a:r>
            <a:r>
              <a:rPr lang="id-ID" sz="2400" b="1" i="0" dirty="0">
                <a:solidFill>
                  <a:srgbClr val="111111"/>
                </a:solidFill>
                <a:effectLst/>
                <a:latin typeface="-apple-system"/>
              </a:rPr>
              <a:t>ditetapkan dengan persetujuan Dewan Perwakilan Rakyat, Dewan Perwakilan Rakyat Daerah Provinsi, Dewan Perwakilan Rakyat Daerah Kabupaten/Kota dan berdasarkan peraturan perundang-undangan </a:t>
            </a:r>
            <a:r>
              <a:rPr lang="id-ID" sz="2400" b="0" i="0" dirty="0">
                <a:solidFill>
                  <a:srgbClr val="111111"/>
                </a:solidFill>
                <a:effectLst/>
                <a:latin typeface="-apple-system"/>
              </a:rPr>
              <a:t>(Pasal 31 UU No 25 Tahun 2009)</a:t>
            </a:r>
            <a:endParaRPr lang="id-ID" sz="2400" dirty="0"/>
          </a:p>
        </p:txBody>
      </p:sp>
    </p:spTree>
    <p:extLst>
      <p:ext uri="{BB962C8B-B14F-4D97-AF65-F5344CB8AC3E}">
        <p14:creationId xmlns:p14="http://schemas.microsoft.com/office/powerpoint/2010/main" val="113098816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B385292-EC4B-4D6A-9619-227732035067}"/>
              </a:ext>
            </a:extLst>
          </p:cNvPr>
          <p:cNvSpPr>
            <a:spLocks noGrp="1"/>
          </p:cNvSpPr>
          <p:nvPr>
            <p:ph type="title"/>
          </p:nvPr>
        </p:nvSpPr>
        <p:spPr>
          <a:xfrm>
            <a:off x="1451579" y="1133292"/>
            <a:ext cx="9603275" cy="1049235"/>
          </a:xfrm>
        </p:spPr>
        <p:txBody>
          <a:bodyPr/>
          <a:lstStyle/>
          <a:p>
            <a:r>
              <a:rPr lang="id-ID" b="1" i="0" dirty="0">
                <a:solidFill>
                  <a:srgbClr val="111111"/>
                </a:solidFill>
                <a:effectLst/>
                <a:latin typeface="var(--newspack-theme-font-heading)"/>
              </a:rPr>
              <a:t>Pengawasan Pelayanan Publik</a:t>
            </a:r>
            <a:br>
              <a:rPr lang="id-ID" b="1" i="0" dirty="0">
                <a:solidFill>
                  <a:srgbClr val="111111"/>
                </a:solidFill>
                <a:effectLst/>
                <a:latin typeface="var(--newspack-theme-font-heading)"/>
              </a:rPr>
            </a:br>
            <a:endParaRPr lang="id-ID" dirty="0"/>
          </a:p>
        </p:txBody>
      </p:sp>
      <p:sp>
        <p:nvSpPr>
          <p:cNvPr id="3" name="Content Placeholder 2">
            <a:extLst>
              <a:ext uri="{FF2B5EF4-FFF2-40B4-BE49-F238E27FC236}">
                <a16:creationId xmlns:a16="http://schemas.microsoft.com/office/drawing/2014/main" xmlns="" id="{EAC8451F-B056-432B-8B2C-68A4091A6DC3}"/>
              </a:ext>
            </a:extLst>
          </p:cNvPr>
          <p:cNvSpPr>
            <a:spLocks noGrp="1"/>
          </p:cNvSpPr>
          <p:nvPr>
            <p:ph idx="1"/>
          </p:nvPr>
        </p:nvSpPr>
        <p:spPr>
          <a:xfrm>
            <a:off x="1451579" y="1853753"/>
            <a:ext cx="9603275" cy="4372385"/>
          </a:xfrm>
        </p:spPr>
        <p:txBody>
          <a:bodyPr>
            <a:normAutofit fontScale="92500"/>
          </a:bodyPr>
          <a:lstStyle/>
          <a:p>
            <a:pPr marL="0" indent="0" algn="just">
              <a:buNone/>
            </a:pPr>
            <a:r>
              <a:rPr lang="id-ID" b="0" i="0" dirty="0">
                <a:solidFill>
                  <a:srgbClr val="111111"/>
                </a:solidFill>
                <a:effectLst/>
                <a:latin typeface="-apple-system"/>
              </a:rPr>
              <a:t>Pengawasan penyelenggaraan pelayanan publik dilakukan oleh pengawas internal dan pengawas eksternal. </a:t>
            </a:r>
            <a:r>
              <a:rPr lang="id-ID" b="1" i="0" dirty="0">
                <a:solidFill>
                  <a:srgbClr val="111111"/>
                </a:solidFill>
                <a:effectLst/>
                <a:latin typeface="-apple-system"/>
              </a:rPr>
              <a:t>Pengawasan internal</a:t>
            </a:r>
            <a:r>
              <a:rPr lang="id-ID" b="0" i="0" dirty="0">
                <a:solidFill>
                  <a:srgbClr val="111111"/>
                </a:solidFill>
                <a:effectLst/>
                <a:latin typeface="-apple-system"/>
              </a:rPr>
              <a:t> penyelenggaraan pelayanan publik dilakukan melalui </a:t>
            </a:r>
            <a:r>
              <a:rPr lang="id-ID" b="1" i="0" dirty="0">
                <a:solidFill>
                  <a:srgbClr val="111111"/>
                </a:solidFill>
                <a:effectLst/>
                <a:latin typeface="-apple-system"/>
              </a:rPr>
              <a:t>pengawasan oleh atasan langsung sesuai dengan peraturan perundang-undangan</a:t>
            </a:r>
            <a:r>
              <a:rPr lang="id-ID" b="0" i="0" dirty="0">
                <a:solidFill>
                  <a:srgbClr val="111111"/>
                </a:solidFill>
                <a:effectLst/>
                <a:latin typeface="-apple-system"/>
              </a:rPr>
              <a:t>; dan pengawasan oleh pengawas fungsional sesuai dengan peraturan perundang-undangan.</a:t>
            </a:r>
          </a:p>
          <a:p>
            <a:pPr marL="0" indent="0" algn="just">
              <a:buNone/>
            </a:pPr>
            <a:r>
              <a:rPr lang="id-ID" b="0" i="0" dirty="0">
                <a:solidFill>
                  <a:srgbClr val="111111"/>
                </a:solidFill>
                <a:effectLst/>
                <a:latin typeface="-apple-system"/>
              </a:rPr>
              <a:t>Sementara </a:t>
            </a:r>
            <a:r>
              <a:rPr lang="id-ID" b="1" i="0" dirty="0">
                <a:solidFill>
                  <a:srgbClr val="111111"/>
                </a:solidFill>
                <a:effectLst/>
                <a:latin typeface="-apple-system"/>
              </a:rPr>
              <a:t>pengawasan eksternal</a:t>
            </a:r>
            <a:r>
              <a:rPr lang="id-ID" b="0" i="0" dirty="0">
                <a:solidFill>
                  <a:srgbClr val="111111"/>
                </a:solidFill>
                <a:effectLst/>
                <a:latin typeface="-apple-system"/>
              </a:rPr>
              <a:t> penyelenggaraan pelayanan publik dilakukan melalui:</a:t>
            </a:r>
            <a:endParaRPr lang="id-ID" dirty="0">
              <a:solidFill>
                <a:srgbClr val="111111"/>
              </a:solidFill>
              <a:latin typeface="-apple-system"/>
            </a:endParaRPr>
          </a:p>
          <a:p>
            <a:pPr algn="just">
              <a:buFont typeface="+mj-lt"/>
              <a:buAutoNum type="arabicPeriod"/>
            </a:pPr>
            <a:r>
              <a:rPr lang="id-ID" b="1" i="1" dirty="0">
                <a:solidFill>
                  <a:srgbClr val="111111"/>
                </a:solidFill>
                <a:effectLst/>
                <a:latin typeface="-apple-system"/>
              </a:rPr>
              <a:t>pengawasan oleh masyarakat</a:t>
            </a:r>
            <a:r>
              <a:rPr lang="id-ID" b="0" i="0" dirty="0">
                <a:solidFill>
                  <a:srgbClr val="111111"/>
                </a:solidFill>
                <a:effectLst/>
                <a:latin typeface="-apple-system"/>
              </a:rPr>
              <a:t> berupa laporan atau pengaduan masyarakat dalam penyelenggaraan pelayanan publik;</a:t>
            </a:r>
          </a:p>
          <a:p>
            <a:pPr algn="just">
              <a:buFont typeface="+mj-lt"/>
              <a:buAutoNum type="arabicPeriod"/>
            </a:pPr>
            <a:r>
              <a:rPr lang="id-ID" b="1" i="1" dirty="0">
                <a:solidFill>
                  <a:srgbClr val="111111"/>
                </a:solidFill>
                <a:effectLst/>
                <a:latin typeface="-apple-system"/>
              </a:rPr>
              <a:t>pengawasan oleh ombudsman </a:t>
            </a:r>
            <a:r>
              <a:rPr lang="id-ID" b="0" i="0" dirty="0">
                <a:solidFill>
                  <a:srgbClr val="111111"/>
                </a:solidFill>
                <a:effectLst/>
                <a:latin typeface="-apple-system"/>
              </a:rPr>
              <a:t>sesuai dengan peraturan perundang-undangan; dan</a:t>
            </a:r>
          </a:p>
          <a:p>
            <a:pPr algn="just">
              <a:buFont typeface="+mj-lt"/>
              <a:buAutoNum type="arabicPeriod"/>
            </a:pPr>
            <a:r>
              <a:rPr lang="id-ID" b="1" i="1" dirty="0">
                <a:solidFill>
                  <a:srgbClr val="111111"/>
                </a:solidFill>
                <a:effectLst/>
                <a:latin typeface="-apple-system"/>
              </a:rPr>
              <a:t>pengawasan oleh Dewan Perwakilan Rakyat</a:t>
            </a:r>
            <a:r>
              <a:rPr lang="id-ID" b="0" i="1" dirty="0">
                <a:solidFill>
                  <a:srgbClr val="111111"/>
                </a:solidFill>
                <a:effectLst/>
                <a:latin typeface="-apple-system"/>
              </a:rPr>
              <a:t>,</a:t>
            </a:r>
            <a:r>
              <a:rPr lang="id-ID" b="0" i="0" dirty="0">
                <a:solidFill>
                  <a:srgbClr val="111111"/>
                </a:solidFill>
                <a:effectLst/>
                <a:latin typeface="-apple-system"/>
              </a:rPr>
              <a:t> Dewan Perwakilan Rakyat Daerah Provinsi, Dewan Perwakilan Rakyat Daerah Kabupaten/Kota (Pasal 35 UU No 25 Tahun 2009)</a:t>
            </a:r>
          </a:p>
          <a:p>
            <a:pPr marL="0" indent="0" algn="just">
              <a:buNone/>
            </a:pPr>
            <a:endParaRPr lang="id-ID" dirty="0"/>
          </a:p>
        </p:txBody>
      </p:sp>
    </p:spTree>
    <p:extLst>
      <p:ext uri="{BB962C8B-B14F-4D97-AF65-F5344CB8AC3E}">
        <p14:creationId xmlns:p14="http://schemas.microsoft.com/office/powerpoint/2010/main" val="332707852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9FBE7E3-B131-4231-ACB0-1B46488A8839}"/>
              </a:ext>
            </a:extLst>
          </p:cNvPr>
          <p:cNvSpPr>
            <a:spLocks noGrp="1"/>
          </p:cNvSpPr>
          <p:nvPr>
            <p:ph type="title"/>
          </p:nvPr>
        </p:nvSpPr>
        <p:spPr>
          <a:xfrm>
            <a:off x="1451579" y="728873"/>
            <a:ext cx="10515600" cy="1325563"/>
          </a:xfrm>
        </p:spPr>
        <p:txBody>
          <a:bodyPr>
            <a:normAutofit/>
          </a:bodyPr>
          <a:lstStyle/>
          <a:p>
            <a:r>
              <a:rPr lang="id-ID" sz="2800" b="1" dirty="0"/>
              <a:t>Pengelolaan Pengaduan , penyelenggara pelayanan</a:t>
            </a:r>
          </a:p>
        </p:txBody>
      </p:sp>
      <p:sp>
        <p:nvSpPr>
          <p:cNvPr id="3" name="Content Placeholder 2">
            <a:extLst>
              <a:ext uri="{FF2B5EF4-FFF2-40B4-BE49-F238E27FC236}">
                <a16:creationId xmlns:a16="http://schemas.microsoft.com/office/drawing/2014/main" xmlns="" id="{905F0B27-CEB9-453F-91E1-501E083946A1}"/>
              </a:ext>
            </a:extLst>
          </p:cNvPr>
          <p:cNvSpPr>
            <a:spLocks noGrp="1"/>
          </p:cNvSpPr>
          <p:nvPr>
            <p:ph idx="1"/>
          </p:nvPr>
        </p:nvSpPr>
        <p:spPr>
          <a:xfrm>
            <a:off x="1451579" y="2054436"/>
            <a:ext cx="9603275" cy="3450613"/>
          </a:xfrm>
        </p:spPr>
        <p:txBody>
          <a:bodyPr>
            <a:normAutofit lnSpcReduction="10000"/>
          </a:bodyPr>
          <a:lstStyle/>
          <a:p>
            <a:pPr algn="just"/>
            <a:r>
              <a:rPr lang="id-ID" sz="2400" dirty="0"/>
              <a:t>Menyediakan sarana pengaduan</a:t>
            </a:r>
          </a:p>
          <a:p>
            <a:pPr algn="just"/>
            <a:r>
              <a:rPr lang="id-ID" sz="2400" dirty="0"/>
              <a:t>Menunjuk pejabat yang kompeten dalam pengelolaan pengaduan</a:t>
            </a:r>
          </a:p>
          <a:p>
            <a:pPr algn="just"/>
            <a:r>
              <a:rPr lang="id-ID" sz="2400" dirty="0"/>
              <a:t>Menindaklanjuti hasil pengelolaan pengaduan</a:t>
            </a:r>
          </a:p>
          <a:p>
            <a:pPr algn="just"/>
            <a:r>
              <a:rPr lang="id-ID" sz="2400" dirty="0"/>
              <a:t>Mengumumkan nama dan alamat penanggungjawab pengelola pengaduan dan sarana pengaduan yang disediakan</a:t>
            </a:r>
          </a:p>
          <a:p>
            <a:pPr algn="just"/>
            <a:r>
              <a:rPr lang="id-ID" sz="2400" dirty="0"/>
              <a:t>Menyusun mekanisme pengelolaan pengaduan dari penerima pelayanan yang mengedepankan azas penyelesaian yang cepat dan tuntas</a:t>
            </a:r>
          </a:p>
        </p:txBody>
      </p:sp>
    </p:spTree>
    <p:extLst>
      <p:ext uri="{BB962C8B-B14F-4D97-AF65-F5344CB8AC3E}">
        <p14:creationId xmlns:p14="http://schemas.microsoft.com/office/powerpoint/2010/main" val="390022121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A2A3DDC-52A8-4533-A406-E6F57CCD7531}"/>
              </a:ext>
            </a:extLst>
          </p:cNvPr>
          <p:cNvSpPr>
            <a:spLocks noGrp="1"/>
          </p:cNvSpPr>
          <p:nvPr>
            <p:ph type="title"/>
          </p:nvPr>
        </p:nvSpPr>
        <p:spPr>
          <a:xfrm>
            <a:off x="968694" y="1081922"/>
            <a:ext cx="9603275" cy="1049235"/>
          </a:xfrm>
        </p:spPr>
        <p:txBody>
          <a:bodyPr/>
          <a:lstStyle/>
          <a:p>
            <a:r>
              <a:rPr lang="id-ID" dirty="0"/>
              <a:t>MALADMISTRASI</a:t>
            </a:r>
          </a:p>
        </p:txBody>
      </p:sp>
      <p:sp>
        <p:nvSpPr>
          <p:cNvPr id="3" name="Content Placeholder 2">
            <a:extLst>
              <a:ext uri="{FF2B5EF4-FFF2-40B4-BE49-F238E27FC236}">
                <a16:creationId xmlns:a16="http://schemas.microsoft.com/office/drawing/2014/main" xmlns="" id="{114F03FF-E7F2-4C00-8544-83E4A6664F57}"/>
              </a:ext>
            </a:extLst>
          </p:cNvPr>
          <p:cNvSpPr>
            <a:spLocks noGrp="1"/>
          </p:cNvSpPr>
          <p:nvPr>
            <p:ph idx="1"/>
          </p:nvPr>
        </p:nvSpPr>
        <p:spPr>
          <a:xfrm>
            <a:off x="889570" y="1824249"/>
            <a:ext cx="10515600" cy="4351338"/>
          </a:xfrm>
        </p:spPr>
        <p:txBody>
          <a:bodyPr>
            <a:normAutofit fontScale="92500"/>
          </a:bodyPr>
          <a:lstStyle/>
          <a:p>
            <a:pPr marL="0" indent="0" algn="just">
              <a:buNone/>
            </a:pPr>
            <a:r>
              <a:rPr lang="id-ID" b="1" i="1" dirty="0">
                <a:solidFill>
                  <a:srgbClr val="58585A"/>
                </a:solidFill>
                <a:latin typeface="Arial" panose="020B0604020202020204" pitchFamily="34" charset="0"/>
              </a:rPr>
              <a:t>M</a:t>
            </a:r>
            <a:r>
              <a:rPr lang="id-ID" b="1" i="1" dirty="0">
                <a:solidFill>
                  <a:srgbClr val="58585A"/>
                </a:solidFill>
                <a:effectLst/>
                <a:latin typeface="Arial" panose="020B0604020202020204" pitchFamily="34" charset="0"/>
              </a:rPr>
              <a:t>aladministrasi</a:t>
            </a:r>
            <a:r>
              <a:rPr lang="id-ID" b="0" i="0" dirty="0">
                <a:solidFill>
                  <a:srgbClr val="58585A"/>
                </a:solidFill>
                <a:effectLst/>
                <a:latin typeface="Arial" panose="020B0604020202020204" pitchFamily="34" charset="0"/>
              </a:rPr>
              <a:t> adalah 1). perilaku atau perbuatan melawan hukum, melampaui wewenang, menggunakan wewenang untuk tujuan lain dari yang menjadi tujuan wewenang tersebut, 2).termasuk kelalaian atau pengabaian kewajiban hukum dalam penyelenggaraan pelayanan publik yang dilakukan oleh penyelenggara negara dan pemerintahan, 3).yang menimbulkan kerugian materiil dan/atau immaterial bagi masyarakat dan orang perseorangan. </a:t>
            </a:r>
          </a:p>
          <a:p>
            <a:pPr marL="0" indent="0" algn="just">
              <a:buNone/>
            </a:pPr>
            <a:r>
              <a:rPr lang="id-ID" b="0" i="0" dirty="0">
                <a:solidFill>
                  <a:srgbClr val="58585A"/>
                </a:solidFill>
                <a:effectLst/>
                <a:latin typeface="Arial" panose="020B0604020202020204" pitchFamily="34" charset="0"/>
              </a:rPr>
              <a:t>Bentuk-bentuk</a:t>
            </a:r>
            <a:r>
              <a:rPr lang="id-ID" b="1" i="1" dirty="0">
                <a:solidFill>
                  <a:srgbClr val="58585A"/>
                </a:solidFill>
                <a:effectLst/>
                <a:latin typeface="Arial" panose="020B0604020202020204" pitchFamily="34" charset="0"/>
              </a:rPr>
              <a:t> maladministrasi </a:t>
            </a:r>
            <a:r>
              <a:rPr lang="id-ID" b="0" i="0" dirty="0">
                <a:solidFill>
                  <a:srgbClr val="58585A"/>
                </a:solidFill>
                <a:effectLst/>
                <a:latin typeface="Arial" panose="020B0604020202020204" pitchFamily="34" charset="0"/>
              </a:rPr>
              <a:t>tersebut kemudian dijelaskan lagi lebih sederhana yang dapat dipahami oleh masyarakat atau yang biasanya terjadi di setiap proses pemberian pelayanan di antaranya; </a:t>
            </a:r>
            <a:r>
              <a:rPr lang="id-ID" b="1" i="0" dirty="0">
                <a:solidFill>
                  <a:srgbClr val="58585A"/>
                </a:solidFill>
                <a:effectLst/>
                <a:latin typeface="Arial" panose="020B0604020202020204" pitchFamily="34" charset="0"/>
              </a:rPr>
              <a:t>1)penundaan berlarut, 2)tidak memberikan pelayanan, 3)tidak kompeten, 4)penyalahgunaan wewenang, 5)penyimpangan prosedur, 6)permintaan imbalan, 7)bertindak tidak patut, 8)berpihak, 9)diskriminasi, 10)konflik kepentingan, 11)perilaku atau perbuatan melawan hukum dan 12)kelalaian atau pengabaian kewajiban hukum</a:t>
            </a:r>
            <a:endParaRPr lang="id-ID" dirty="0"/>
          </a:p>
        </p:txBody>
      </p:sp>
    </p:spTree>
    <p:extLst>
      <p:ext uri="{BB962C8B-B14F-4D97-AF65-F5344CB8AC3E}">
        <p14:creationId xmlns:p14="http://schemas.microsoft.com/office/powerpoint/2010/main" val="69020769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E86B000-BA9E-4B1B-9898-DB1DE1DC758F}"/>
              </a:ext>
            </a:extLst>
          </p:cNvPr>
          <p:cNvSpPr>
            <a:spLocks noGrp="1"/>
          </p:cNvSpPr>
          <p:nvPr>
            <p:ph type="title"/>
          </p:nvPr>
        </p:nvSpPr>
        <p:spPr>
          <a:xfrm>
            <a:off x="1451579" y="1102470"/>
            <a:ext cx="9603275" cy="1049235"/>
          </a:xfrm>
        </p:spPr>
        <p:txBody>
          <a:bodyPr/>
          <a:lstStyle/>
          <a:p>
            <a:r>
              <a:rPr lang="id-ID" dirty="0"/>
              <a:t>DELIK </a:t>
            </a:r>
          </a:p>
        </p:txBody>
      </p:sp>
      <p:sp>
        <p:nvSpPr>
          <p:cNvPr id="3" name="Content Placeholder 2">
            <a:extLst>
              <a:ext uri="{FF2B5EF4-FFF2-40B4-BE49-F238E27FC236}">
                <a16:creationId xmlns:a16="http://schemas.microsoft.com/office/drawing/2014/main" xmlns="" id="{C1B1CDCD-2335-4AB3-9704-25B3216F4652}"/>
              </a:ext>
            </a:extLst>
          </p:cNvPr>
          <p:cNvSpPr>
            <a:spLocks noGrp="1"/>
          </p:cNvSpPr>
          <p:nvPr>
            <p:ph idx="1"/>
          </p:nvPr>
        </p:nvSpPr>
        <p:spPr>
          <a:xfrm>
            <a:off x="1451579" y="2036280"/>
            <a:ext cx="9603275" cy="3450613"/>
          </a:xfrm>
        </p:spPr>
        <p:txBody>
          <a:bodyPr>
            <a:normAutofit/>
          </a:bodyPr>
          <a:lstStyle/>
          <a:p>
            <a:pPr marL="0" indent="0" algn="just">
              <a:buNone/>
            </a:pPr>
            <a:r>
              <a:rPr lang="id-ID" sz="2400" b="0" i="0" dirty="0">
                <a:solidFill>
                  <a:srgbClr val="111111"/>
                </a:solidFill>
                <a:effectLst/>
                <a:latin typeface="-apple-system"/>
              </a:rPr>
              <a:t>Penyelenggara berkewajiban menindaklanjuti hasil pengelolaan pengaduan tersebut. (Pasal 36 UU No 25 Tahun 2009). Masyarakat berhak mengadukan penyelenggaraan pelayanan publik, apabila:</a:t>
            </a:r>
          </a:p>
          <a:p>
            <a:pPr algn="just">
              <a:buFont typeface="+mj-lt"/>
              <a:buAutoNum type="arabicPeriod"/>
            </a:pPr>
            <a:r>
              <a:rPr lang="id-ID" sz="2400" b="0" i="0" dirty="0">
                <a:solidFill>
                  <a:srgbClr val="111111"/>
                </a:solidFill>
                <a:effectLst/>
                <a:latin typeface="-apple-system"/>
              </a:rPr>
              <a:t>penyelenggara yang </a:t>
            </a:r>
            <a:r>
              <a:rPr lang="id-ID" sz="2400" b="1" i="0" dirty="0">
                <a:solidFill>
                  <a:srgbClr val="111111"/>
                </a:solidFill>
                <a:effectLst/>
                <a:latin typeface="-apple-system"/>
              </a:rPr>
              <a:t>tidak melaksanakan kewajiban dan/atau melanggar larangan</a:t>
            </a:r>
            <a:r>
              <a:rPr lang="id-ID" sz="2400" b="0" i="0" dirty="0">
                <a:solidFill>
                  <a:srgbClr val="111111"/>
                </a:solidFill>
                <a:effectLst/>
                <a:latin typeface="-apple-system"/>
              </a:rPr>
              <a:t>; dan</a:t>
            </a:r>
          </a:p>
          <a:p>
            <a:pPr algn="just">
              <a:buFont typeface="+mj-lt"/>
              <a:buAutoNum type="arabicPeriod"/>
            </a:pPr>
            <a:r>
              <a:rPr lang="id-ID" sz="2400" b="0" i="0" dirty="0">
                <a:solidFill>
                  <a:srgbClr val="111111"/>
                </a:solidFill>
                <a:effectLst/>
                <a:latin typeface="-apple-system"/>
              </a:rPr>
              <a:t>pelaksana yang memberi </a:t>
            </a:r>
            <a:r>
              <a:rPr lang="id-ID" sz="2400" b="1" i="0" dirty="0">
                <a:solidFill>
                  <a:srgbClr val="111111"/>
                </a:solidFill>
                <a:effectLst/>
                <a:latin typeface="-apple-system"/>
              </a:rPr>
              <a:t>pelayanan yang tidak sesuai dengan standar pelayanan</a:t>
            </a:r>
            <a:r>
              <a:rPr lang="id-ID" sz="2400" b="0" i="0" dirty="0">
                <a:solidFill>
                  <a:srgbClr val="111111"/>
                </a:solidFill>
                <a:effectLst/>
                <a:latin typeface="-apple-system"/>
              </a:rPr>
              <a:t>.</a:t>
            </a:r>
          </a:p>
          <a:p>
            <a:pPr algn="just"/>
            <a:endParaRPr lang="id-ID" sz="2400" dirty="0"/>
          </a:p>
        </p:txBody>
      </p:sp>
    </p:spTree>
    <p:extLst>
      <p:ext uri="{BB962C8B-B14F-4D97-AF65-F5344CB8AC3E}">
        <p14:creationId xmlns:p14="http://schemas.microsoft.com/office/powerpoint/2010/main" val="373044340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4A3000B-5FC3-4540-859E-3F5155704D2F}"/>
              </a:ext>
            </a:extLst>
          </p:cNvPr>
          <p:cNvSpPr>
            <a:spLocks noGrp="1"/>
          </p:cNvSpPr>
          <p:nvPr>
            <p:ph type="title"/>
          </p:nvPr>
        </p:nvSpPr>
        <p:spPr>
          <a:xfrm>
            <a:off x="971763" y="676633"/>
            <a:ext cx="9603275" cy="1049235"/>
          </a:xfrm>
        </p:spPr>
        <p:txBody>
          <a:bodyPr/>
          <a:lstStyle/>
          <a:p>
            <a:pPr algn="ctr"/>
            <a:r>
              <a:rPr lang="id-ID" dirty="0"/>
              <a:t>Azas Pelayanan Publik</a:t>
            </a:r>
            <a:br>
              <a:rPr lang="id-ID" dirty="0"/>
            </a:br>
            <a:r>
              <a:rPr lang="id-ID" b="0" i="0" dirty="0">
                <a:solidFill>
                  <a:srgbClr val="111111"/>
                </a:solidFill>
                <a:effectLst/>
                <a:latin typeface="-apple-system"/>
              </a:rPr>
              <a:t>UU 25 Tahun 2009</a:t>
            </a:r>
            <a:endParaRPr lang="id-ID" dirty="0"/>
          </a:p>
        </p:txBody>
      </p:sp>
      <p:sp>
        <p:nvSpPr>
          <p:cNvPr id="3" name="Content Placeholder 2">
            <a:extLst>
              <a:ext uri="{FF2B5EF4-FFF2-40B4-BE49-F238E27FC236}">
                <a16:creationId xmlns:a16="http://schemas.microsoft.com/office/drawing/2014/main" xmlns="" id="{553E856E-0AAB-46AC-AF78-DC673F401EF3}"/>
              </a:ext>
            </a:extLst>
          </p:cNvPr>
          <p:cNvSpPr>
            <a:spLocks noGrp="1"/>
          </p:cNvSpPr>
          <p:nvPr>
            <p:ph idx="1"/>
          </p:nvPr>
        </p:nvSpPr>
        <p:spPr>
          <a:xfrm>
            <a:off x="971763" y="1838883"/>
            <a:ext cx="10515600" cy="4759129"/>
          </a:xfrm>
        </p:spPr>
        <p:txBody>
          <a:bodyPr>
            <a:normAutofit/>
          </a:bodyPr>
          <a:lstStyle/>
          <a:p>
            <a:pPr marL="514350" indent="-514350">
              <a:buFont typeface="+mj-lt"/>
              <a:buAutoNum type="alphaLcPeriod"/>
            </a:pPr>
            <a:r>
              <a:rPr lang="id-ID" dirty="0"/>
              <a:t>Kepentingan Umum</a:t>
            </a:r>
          </a:p>
          <a:p>
            <a:pPr marL="514350" indent="-514350">
              <a:buFont typeface="+mj-lt"/>
              <a:buAutoNum type="alphaLcPeriod"/>
            </a:pPr>
            <a:r>
              <a:rPr lang="id-ID" dirty="0"/>
              <a:t>Kepastian Hukum</a:t>
            </a:r>
          </a:p>
          <a:p>
            <a:pPr marL="514350" indent="-514350">
              <a:buFont typeface="+mj-lt"/>
              <a:buAutoNum type="alphaLcPeriod"/>
            </a:pPr>
            <a:r>
              <a:rPr lang="id-ID" dirty="0"/>
              <a:t>Kesamaan Hak</a:t>
            </a:r>
          </a:p>
          <a:p>
            <a:pPr marL="514350" indent="-514350">
              <a:buFont typeface="+mj-lt"/>
              <a:buAutoNum type="alphaLcPeriod"/>
            </a:pPr>
            <a:r>
              <a:rPr lang="id-ID" dirty="0"/>
              <a:t>Keseimbangan Hak dan Kewajiban</a:t>
            </a:r>
          </a:p>
          <a:p>
            <a:pPr marL="514350" indent="-514350">
              <a:buFont typeface="+mj-lt"/>
              <a:buAutoNum type="alphaLcPeriod"/>
            </a:pPr>
            <a:r>
              <a:rPr lang="id-ID" dirty="0"/>
              <a:t>Keprofesionalan</a:t>
            </a:r>
          </a:p>
          <a:p>
            <a:pPr marL="514350" indent="-514350">
              <a:buFont typeface="+mj-lt"/>
              <a:buAutoNum type="alphaLcPeriod"/>
            </a:pPr>
            <a:r>
              <a:rPr lang="id-ID" dirty="0"/>
              <a:t>Partisipatif</a:t>
            </a:r>
          </a:p>
          <a:p>
            <a:pPr marL="0" indent="0">
              <a:buNone/>
            </a:pPr>
            <a:endParaRPr lang="id-ID" dirty="0"/>
          </a:p>
          <a:p>
            <a:endParaRPr lang="id-ID" dirty="0"/>
          </a:p>
        </p:txBody>
      </p:sp>
      <p:sp>
        <p:nvSpPr>
          <p:cNvPr id="4" name="Content Placeholder 2">
            <a:extLst>
              <a:ext uri="{FF2B5EF4-FFF2-40B4-BE49-F238E27FC236}">
                <a16:creationId xmlns:a16="http://schemas.microsoft.com/office/drawing/2014/main" xmlns="" id="{D29EB944-A87D-483C-AF17-C3590185DF15}"/>
              </a:ext>
            </a:extLst>
          </p:cNvPr>
          <p:cNvSpPr txBox="1">
            <a:spLocks/>
          </p:cNvSpPr>
          <p:nvPr/>
        </p:nvSpPr>
        <p:spPr>
          <a:xfrm>
            <a:off x="5294616" y="1838883"/>
            <a:ext cx="10515600" cy="4759129"/>
          </a:xfrm>
          <a:prstGeom prst="rect">
            <a:avLst/>
          </a:prstGeom>
        </p:spPr>
        <p:txBody>
          <a:bodyPr vert="horz" lIns="91440" tIns="45720" rIns="91440" bIns="45720" rtlCol="0" anchor="t">
            <a:normAutofit/>
          </a:bodyPr>
          <a:lst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a:lstStyle>
          <a:p>
            <a:pPr marL="514350" indent="-514350">
              <a:buFont typeface="+mj-lt"/>
              <a:buAutoNum type="alphaLcPeriod" startAt="7"/>
            </a:pPr>
            <a:r>
              <a:rPr lang="id-ID" dirty="0"/>
              <a:t>Persamaan perlakuan/tidak diskriminatif</a:t>
            </a:r>
          </a:p>
          <a:p>
            <a:pPr marL="514350" indent="-514350">
              <a:buFont typeface="+mj-lt"/>
              <a:buAutoNum type="alphaLcPeriod" startAt="7"/>
            </a:pPr>
            <a:r>
              <a:rPr lang="id-ID" dirty="0"/>
              <a:t>Keterbukaan </a:t>
            </a:r>
          </a:p>
          <a:p>
            <a:pPr marL="514350" indent="-514350">
              <a:buFont typeface="+mj-lt"/>
              <a:buAutoNum type="alphaLcPeriod" startAt="7"/>
            </a:pPr>
            <a:r>
              <a:rPr lang="id-ID" dirty="0"/>
              <a:t>Akuntabilitas</a:t>
            </a:r>
          </a:p>
          <a:p>
            <a:pPr marL="514350" indent="-514350">
              <a:buFont typeface="+mj-lt"/>
              <a:buAutoNum type="alphaLcPeriod" startAt="7"/>
            </a:pPr>
            <a:r>
              <a:rPr lang="id-ID" dirty="0"/>
              <a:t>Fasilitas dan pelayanan khusus bagi kelompok rentan</a:t>
            </a:r>
          </a:p>
          <a:p>
            <a:pPr marL="514350" indent="-514350">
              <a:buFont typeface="+mj-lt"/>
              <a:buAutoNum type="alphaLcPeriod" startAt="7"/>
            </a:pPr>
            <a:r>
              <a:rPr lang="id-ID" dirty="0"/>
              <a:t>Ketepatan waktu</a:t>
            </a:r>
          </a:p>
          <a:p>
            <a:pPr marL="514350" indent="-514350">
              <a:buFont typeface="+mj-lt"/>
              <a:buAutoNum type="alphaLcPeriod" startAt="7"/>
            </a:pPr>
            <a:r>
              <a:rPr lang="id-ID" dirty="0"/>
              <a:t>Kecepatan, Kemudahan dan Keterjangkauan</a:t>
            </a:r>
          </a:p>
          <a:p>
            <a:endParaRPr lang="id-ID" dirty="0"/>
          </a:p>
        </p:txBody>
      </p:sp>
    </p:spTree>
    <p:extLst>
      <p:ext uri="{BB962C8B-B14F-4D97-AF65-F5344CB8AC3E}">
        <p14:creationId xmlns:p14="http://schemas.microsoft.com/office/powerpoint/2010/main" val="2052833716"/>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3A8EFCE-F019-482F-AA4A-F65EE39A0CC2}"/>
              </a:ext>
            </a:extLst>
          </p:cNvPr>
          <p:cNvSpPr>
            <a:spLocks noGrp="1"/>
          </p:cNvSpPr>
          <p:nvPr>
            <p:ph type="title"/>
          </p:nvPr>
        </p:nvSpPr>
        <p:spPr>
          <a:xfrm>
            <a:off x="1249166" y="580879"/>
            <a:ext cx="10515600" cy="1325563"/>
          </a:xfrm>
        </p:spPr>
        <p:txBody>
          <a:bodyPr>
            <a:normAutofit/>
          </a:bodyPr>
          <a:lstStyle/>
          <a:p>
            <a:r>
              <a:rPr lang="id-ID" sz="3600" dirty="0">
                <a:effectLst/>
                <a:latin typeface="Cambria" panose="02040503050406030204" pitchFamily="18" charset="0"/>
                <a:ea typeface="Cambria" panose="02040503050406030204" pitchFamily="18" charset="0"/>
                <a:cs typeface="Cambria" panose="02040503050406030204" pitchFamily="18" charset="0"/>
              </a:rPr>
              <a:t>Pengaduan</a:t>
            </a:r>
            <a:r>
              <a:rPr lang="id-ID" sz="3600" spc="65" dirty="0">
                <a:effectLst/>
                <a:latin typeface="Cambria" panose="02040503050406030204" pitchFamily="18" charset="0"/>
                <a:ea typeface="Cambria" panose="02040503050406030204" pitchFamily="18" charset="0"/>
                <a:cs typeface="Cambria" panose="02040503050406030204" pitchFamily="18" charset="0"/>
              </a:rPr>
              <a:t> </a:t>
            </a:r>
            <a:r>
              <a:rPr lang="id-ID" sz="3600" dirty="0">
                <a:effectLst/>
                <a:latin typeface="Cambria" panose="02040503050406030204" pitchFamily="18" charset="0"/>
                <a:ea typeface="Cambria" panose="02040503050406030204" pitchFamily="18" charset="0"/>
                <a:cs typeface="Cambria" panose="02040503050406030204" pitchFamily="18" charset="0"/>
              </a:rPr>
              <a:t>disampaikan</a:t>
            </a:r>
            <a:r>
              <a:rPr lang="id-ID" sz="3600" spc="65" dirty="0">
                <a:effectLst/>
                <a:latin typeface="Cambria" panose="02040503050406030204" pitchFamily="18" charset="0"/>
                <a:ea typeface="Cambria" panose="02040503050406030204" pitchFamily="18" charset="0"/>
                <a:cs typeface="Cambria" panose="02040503050406030204" pitchFamily="18" charset="0"/>
              </a:rPr>
              <a:t> </a:t>
            </a:r>
            <a:r>
              <a:rPr lang="id-ID" sz="3600" dirty="0">
                <a:effectLst/>
                <a:latin typeface="Cambria" panose="02040503050406030204" pitchFamily="18" charset="0"/>
                <a:ea typeface="Cambria" panose="02040503050406030204" pitchFamily="18" charset="0"/>
                <a:cs typeface="Cambria" panose="02040503050406030204" pitchFamily="18" charset="0"/>
              </a:rPr>
              <a:t>secara</a:t>
            </a:r>
            <a:r>
              <a:rPr lang="id-ID" sz="3600" spc="65" dirty="0">
                <a:effectLst/>
                <a:latin typeface="Cambria" panose="02040503050406030204" pitchFamily="18" charset="0"/>
                <a:ea typeface="Cambria" panose="02040503050406030204" pitchFamily="18" charset="0"/>
                <a:cs typeface="Cambria" panose="02040503050406030204" pitchFamily="18" charset="0"/>
              </a:rPr>
              <a:t> </a:t>
            </a:r>
            <a:r>
              <a:rPr lang="id-ID" sz="3600" dirty="0">
                <a:effectLst/>
                <a:latin typeface="Cambria" panose="02040503050406030204" pitchFamily="18" charset="0"/>
                <a:ea typeface="Cambria" panose="02040503050406030204" pitchFamily="18" charset="0"/>
                <a:cs typeface="Cambria" panose="02040503050406030204" pitchFamily="18" charset="0"/>
              </a:rPr>
              <a:t>tertulis</a:t>
            </a:r>
            <a:r>
              <a:rPr lang="id-ID" sz="3600" spc="65" dirty="0">
                <a:effectLst/>
                <a:latin typeface="Cambria" panose="02040503050406030204" pitchFamily="18" charset="0"/>
                <a:ea typeface="Cambria" panose="02040503050406030204" pitchFamily="18" charset="0"/>
                <a:cs typeface="Cambria" panose="02040503050406030204" pitchFamily="18" charset="0"/>
              </a:rPr>
              <a:t> </a:t>
            </a:r>
            <a:r>
              <a:rPr lang="id-ID" sz="3600" dirty="0">
                <a:effectLst/>
                <a:latin typeface="Cambria" panose="02040503050406030204" pitchFamily="18" charset="0"/>
                <a:ea typeface="Cambria" panose="02040503050406030204" pitchFamily="18" charset="0"/>
                <a:cs typeface="Cambria" panose="02040503050406030204" pitchFamily="18" charset="0"/>
              </a:rPr>
              <a:t>memuat: </a:t>
            </a:r>
            <a:r>
              <a:rPr lang="es-ES" sz="2400" b="0" i="0" dirty="0" err="1">
                <a:solidFill>
                  <a:srgbClr val="111111"/>
                </a:solidFill>
                <a:effectLst/>
                <a:latin typeface="-apple-system"/>
              </a:rPr>
              <a:t>Pasal</a:t>
            </a:r>
            <a:r>
              <a:rPr lang="es-ES" sz="2400" b="0" i="0" dirty="0">
                <a:solidFill>
                  <a:srgbClr val="111111"/>
                </a:solidFill>
                <a:effectLst/>
                <a:latin typeface="-apple-system"/>
              </a:rPr>
              <a:t> 42 UU No 25 </a:t>
            </a:r>
            <a:r>
              <a:rPr lang="es-ES" sz="2400" b="0" i="0" dirty="0" err="1">
                <a:solidFill>
                  <a:srgbClr val="111111"/>
                </a:solidFill>
                <a:effectLst/>
                <a:latin typeface="-apple-system"/>
              </a:rPr>
              <a:t>Tahun</a:t>
            </a:r>
            <a:r>
              <a:rPr lang="es-ES" sz="2400" b="0" i="0" dirty="0">
                <a:solidFill>
                  <a:srgbClr val="111111"/>
                </a:solidFill>
                <a:effectLst/>
                <a:latin typeface="-apple-system"/>
              </a:rPr>
              <a:t> 2009</a:t>
            </a:r>
            <a:endParaRPr lang="id-ID" sz="2400" dirty="0"/>
          </a:p>
        </p:txBody>
      </p:sp>
      <p:sp>
        <p:nvSpPr>
          <p:cNvPr id="3" name="Content Placeholder 2">
            <a:extLst>
              <a:ext uri="{FF2B5EF4-FFF2-40B4-BE49-F238E27FC236}">
                <a16:creationId xmlns:a16="http://schemas.microsoft.com/office/drawing/2014/main" xmlns="" id="{6C2CD991-84B1-4497-9784-06CE2C6C0966}"/>
              </a:ext>
            </a:extLst>
          </p:cNvPr>
          <p:cNvSpPr>
            <a:spLocks noGrp="1"/>
          </p:cNvSpPr>
          <p:nvPr>
            <p:ph idx="1"/>
          </p:nvPr>
        </p:nvSpPr>
        <p:spPr>
          <a:xfrm>
            <a:off x="838200" y="1620145"/>
            <a:ext cx="10515600" cy="4351338"/>
          </a:xfrm>
        </p:spPr>
        <p:txBody>
          <a:bodyPr>
            <a:normAutofit/>
          </a:bodyPr>
          <a:lstStyle/>
          <a:p>
            <a:pPr marL="0" marR="212725" lvl="0" indent="0" algn="just">
              <a:spcBef>
                <a:spcPts val="810"/>
              </a:spcBef>
              <a:spcAft>
                <a:spcPts val="0"/>
              </a:spcAft>
              <a:buSzPts val="1200"/>
              <a:buNone/>
              <a:tabLst>
                <a:tab pos="1779270" algn="l"/>
              </a:tabLst>
            </a:pPr>
            <a:endParaRPr lang="id-ID" sz="2400" dirty="0">
              <a:effectLst/>
              <a:latin typeface="Cambria" panose="02040503050406030204" pitchFamily="18" charset="0"/>
              <a:ea typeface="Cambria" panose="02040503050406030204" pitchFamily="18" charset="0"/>
              <a:cs typeface="Cambria" panose="02040503050406030204" pitchFamily="18" charset="0"/>
            </a:endParaRPr>
          </a:p>
          <a:p>
            <a:pPr marL="742950" marR="212725" lvl="1" indent="-285750" algn="just">
              <a:spcBef>
                <a:spcPts val="585"/>
              </a:spcBef>
              <a:spcAft>
                <a:spcPts val="0"/>
              </a:spcAft>
              <a:buSzPts val="1200"/>
              <a:buFont typeface="Cambria" panose="02040503050406030204" pitchFamily="18" charset="0"/>
              <a:buAutoNum type="alphaLcPeriod"/>
              <a:tabLst>
                <a:tab pos="2122170" algn="l"/>
              </a:tabLst>
            </a:pPr>
            <a:r>
              <a:rPr lang="id-ID" sz="2400" dirty="0">
                <a:effectLst/>
                <a:latin typeface="Cambria" panose="02040503050406030204" pitchFamily="18" charset="0"/>
                <a:ea typeface="Cambria" panose="02040503050406030204" pitchFamily="18" charset="0"/>
                <a:cs typeface="Cambria" panose="02040503050406030204" pitchFamily="18" charset="0"/>
              </a:rPr>
              <a:t>nama</a:t>
            </a:r>
            <a:r>
              <a:rPr lang="id-ID" sz="2400" spc="85" dirty="0">
                <a:effectLst/>
                <a:latin typeface="Cambria" panose="02040503050406030204" pitchFamily="18" charset="0"/>
                <a:ea typeface="Cambria" panose="02040503050406030204" pitchFamily="18" charset="0"/>
                <a:cs typeface="Cambria" panose="02040503050406030204" pitchFamily="18" charset="0"/>
              </a:rPr>
              <a:t> </a:t>
            </a:r>
            <a:r>
              <a:rPr lang="id-ID" sz="2400" dirty="0">
                <a:effectLst/>
                <a:latin typeface="Cambria" panose="02040503050406030204" pitchFamily="18" charset="0"/>
                <a:ea typeface="Cambria" panose="02040503050406030204" pitchFamily="18" charset="0"/>
                <a:cs typeface="Cambria" panose="02040503050406030204" pitchFamily="18" charset="0"/>
              </a:rPr>
              <a:t>dan</a:t>
            </a:r>
            <a:r>
              <a:rPr lang="id-ID" sz="2400" spc="90" dirty="0">
                <a:effectLst/>
                <a:latin typeface="Cambria" panose="02040503050406030204" pitchFamily="18" charset="0"/>
                <a:ea typeface="Cambria" panose="02040503050406030204" pitchFamily="18" charset="0"/>
                <a:cs typeface="Cambria" panose="02040503050406030204" pitchFamily="18" charset="0"/>
              </a:rPr>
              <a:t> </a:t>
            </a:r>
            <a:r>
              <a:rPr lang="id-ID" sz="2400" dirty="0">
                <a:effectLst/>
                <a:latin typeface="Cambria" panose="02040503050406030204" pitchFamily="18" charset="0"/>
                <a:ea typeface="Cambria" panose="02040503050406030204" pitchFamily="18" charset="0"/>
                <a:cs typeface="Cambria" panose="02040503050406030204" pitchFamily="18" charset="0"/>
              </a:rPr>
              <a:t>alamat</a:t>
            </a:r>
            <a:r>
              <a:rPr lang="id-ID" sz="2400" spc="90" dirty="0">
                <a:effectLst/>
                <a:latin typeface="Cambria" panose="02040503050406030204" pitchFamily="18" charset="0"/>
                <a:ea typeface="Cambria" panose="02040503050406030204" pitchFamily="18" charset="0"/>
                <a:cs typeface="Cambria" panose="02040503050406030204" pitchFamily="18" charset="0"/>
              </a:rPr>
              <a:t> </a:t>
            </a:r>
            <a:r>
              <a:rPr lang="id-ID" sz="2400" dirty="0">
                <a:effectLst/>
                <a:latin typeface="Cambria" panose="02040503050406030204" pitchFamily="18" charset="0"/>
                <a:ea typeface="Cambria" panose="02040503050406030204" pitchFamily="18" charset="0"/>
                <a:cs typeface="Cambria" panose="02040503050406030204" pitchFamily="18" charset="0"/>
              </a:rPr>
              <a:t>lengkap;</a:t>
            </a:r>
          </a:p>
          <a:p>
            <a:pPr marL="742950" marR="213995" lvl="1" indent="-285750" algn="just">
              <a:lnSpc>
                <a:spcPct val="120000"/>
              </a:lnSpc>
              <a:spcBef>
                <a:spcPts val="590"/>
              </a:spcBef>
              <a:spcAft>
                <a:spcPts val="0"/>
              </a:spcAft>
              <a:buSzPts val="1200"/>
              <a:buFont typeface="Cambria" panose="02040503050406030204" pitchFamily="18" charset="0"/>
              <a:buAutoNum type="alphaLcPeriod"/>
              <a:tabLst>
                <a:tab pos="2122170" algn="l"/>
              </a:tabLst>
            </a:pPr>
            <a:r>
              <a:rPr lang="id-ID" sz="2400" dirty="0">
                <a:effectLst/>
                <a:latin typeface="Cambria" panose="02040503050406030204" pitchFamily="18" charset="0"/>
                <a:ea typeface="Cambria" panose="02040503050406030204" pitchFamily="18" charset="0"/>
                <a:cs typeface="Cambria" panose="02040503050406030204" pitchFamily="18" charset="0"/>
              </a:rPr>
              <a:t>uraian</a:t>
            </a:r>
            <a:r>
              <a:rPr lang="id-ID" sz="2400" spc="5" dirty="0">
                <a:effectLst/>
                <a:latin typeface="Cambria" panose="02040503050406030204" pitchFamily="18" charset="0"/>
                <a:ea typeface="Cambria" panose="02040503050406030204" pitchFamily="18" charset="0"/>
                <a:cs typeface="Cambria" panose="02040503050406030204" pitchFamily="18" charset="0"/>
              </a:rPr>
              <a:t> </a:t>
            </a:r>
            <a:r>
              <a:rPr lang="id-ID" sz="2400" dirty="0">
                <a:effectLst/>
                <a:latin typeface="Cambria" panose="02040503050406030204" pitchFamily="18" charset="0"/>
                <a:ea typeface="Cambria" panose="02040503050406030204" pitchFamily="18" charset="0"/>
                <a:cs typeface="Cambria" panose="02040503050406030204" pitchFamily="18" charset="0"/>
              </a:rPr>
              <a:t>pelayanan</a:t>
            </a:r>
            <a:r>
              <a:rPr lang="id-ID" sz="2400" spc="5" dirty="0">
                <a:effectLst/>
                <a:latin typeface="Cambria" panose="02040503050406030204" pitchFamily="18" charset="0"/>
                <a:ea typeface="Cambria" panose="02040503050406030204" pitchFamily="18" charset="0"/>
                <a:cs typeface="Cambria" panose="02040503050406030204" pitchFamily="18" charset="0"/>
              </a:rPr>
              <a:t> </a:t>
            </a:r>
            <a:r>
              <a:rPr lang="id-ID" sz="2400" dirty="0">
                <a:effectLst/>
                <a:latin typeface="Cambria" panose="02040503050406030204" pitchFamily="18" charset="0"/>
                <a:ea typeface="Cambria" panose="02040503050406030204" pitchFamily="18" charset="0"/>
                <a:cs typeface="Cambria" panose="02040503050406030204" pitchFamily="18" charset="0"/>
              </a:rPr>
              <a:t>yang</a:t>
            </a:r>
            <a:r>
              <a:rPr lang="id-ID" sz="2400" spc="5" dirty="0">
                <a:effectLst/>
                <a:latin typeface="Cambria" panose="02040503050406030204" pitchFamily="18" charset="0"/>
                <a:ea typeface="Cambria" panose="02040503050406030204" pitchFamily="18" charset="0"/>
                <a:cs typeface="Cambria" panose="02040503050406030204" pitchFamily="18" charset="0"/>
              </a:rPr>
              <a:t> </a:t>
            </a:r>
            <a:r>
              <a:rPr lang="id-ID" sz="2400" dirty="0">
                <a:effectLst/>
                <a:latin typeface="Cambria" panose="02040503050406030204" pitchFamily="18" charset="0"/>
                <a:ea typeface="Cambria" panose="02040503050406030204" pitchFamily="18" charset="0"/>
                <a:cs typeface="Cambria" panose="02040503050406030204" pitchFamily="18" charset="0"/>
              </a:rPr>
              <a:t>tidak</a:t>
            </a:r>
            <a:r>
              <a:rPr lang="id-ID" sz="2400" spc="5" dirty="0">
                <a:effectLst/>
                <a:latin typeface="Cambria" panose="02040503050406030204" pitchFamily="18" charset="0"/>
                <a:ea typeface="Cambria" panose="02040503050406030204" pitchFamily="18" charset="0"/>
                <a:cs typeface="Cambria" panose="02040503050406030204" pitchFamily="18" charset="0"/>
              </a:rPr>
              <a:t> </a:t>
            </a:r>
            <a:r>
              <a:rPr lang="id-ID" sz="2400" dirty="0">
                <a:effectLst/>
                <a:latin typeface="Cambria" panose="02040503050406030204" pitchFamily="18" charset="0"/>
                <a:ea typeface="Cambria" panose="02040503050406030204" pitchFamily="18" charset="0"/>
                <a:cs typeface="Cambria" panose="02040503050406030204" pitchFamily="18" charset="0"/>
              </a:rPr>
              <a:t>sesuai</a:t>
            </a:r>
            <a:r>
              <a:rPr lang="id-ID" sz="2400" spc="5" dirty="0">
                <a:effectLst/>
                <a:latin typeface="Cambria" panose="02040503050406030204" pitchFamily="18" charset="0"/>
                <a:ea typeface="Cambria" panose="02040503050406030204" pitchFamily="18" charset="0"/>
                <a:cs typeface="Cambria" panose="02040503050406030204" pitchFamily="18" charset="0"/>
              </a:rPr>
              <a:t> </a:t>
            </a:r>
            <a:r>
              <a:rPr lang="id-ID" sz="2400" dirty="0">
                <a:effectLst/>
                <a:latin typeface="Cambria" panose="02040503050406030204" pitchFamily="18" charset="0"/>
                <a:ea typeface="Cambria" panose="02040503050406030204" pitchFamily="18" charset="0"/>
                <a:cs typeface="Cambria" panose="02040503050406030204" pitchFamily="18" charset="0"/>
              </a:rPr>
              <a:t>dengan</a:t>
            </a:r>
            <a:r>
              <a:rPr lang="id-ID" sz="2400" spc="5" dirty="0">
                <a:effectLst/>
                <a:latin typeface="Cambria" panose="02040503050406030204" pitchFamily="18" charset="0"/>
                <a:ea typeface="Cambria" panose="02040503050406030204" pitchFamily="18" charset="0"/>
                <a:cs typeface="Cambria" panose="02040503050406030204" pitchFamily="18" charset="0"/>
              </a:rPr>
              <a:t> </a:t>
            </a:r>
            <a:r>
              <a:rPr lang="id-ID" sz="2400" dirty="0">
                <a:effectLst/>
                <a:latin typeface="Cambria" panose="02040503050406030204" pitchFamily="18" charset="0"/>
                <a:ea typeface="Cambria" panose="02040503050406030204" pitchFamily="18" charset="0"/>
                <a:cs typeface="Cambria" panose="02040503050406030204" pitchFamily="18" charset="0"/>
              </a:rPr>
              <a:t>standar</a:t>
            </a:r>
            <a:r>
              <a:rPr lang="id-ID" sz="2400" spc="5" dirty="0">
                <a:effectLst/>
                <a:latin typeface="Cambria" panose="02040503050406030204" pitchFamily="18" charset="0"/>
                <a:ea typeface="Cambria" panose="02040503050406030204" pitchFamily="18" charset="0"/>
                <a:cs typeface="Cambria" panose="02040503050406030204" pitchFamily="18" charset="0"/>
              </a:rPr>
              <a:t> </a:t>
            </a:r>
            <a:r>
              <a:rPr lang="id-ID" sz="2400" dirty="0">
                <a:effectLst/>
                <a:latin typeface="Cambria" panose="02040503050406030204" pitchFamily="18" charset="0"/>
                <a:ea typeface="Cambria" panose="02040503050406030204" pitchFamily="18" charset="0"/>
                <a:cs typeface="Cambria" panose="02040503050406030204" pitchFamily="18" charset="0"/>
              </a:rPr>
              <a:t>pelayanan</a:t>
            </a:r>
            <a:r>
              <a:rPr lang="id-ID" sz="2400" spc="5" dirty="0">
                <a:effectLst/>
                <a:latin typeface="Cambria" panose="02040503050406030204" pitchFamily="18" charset="0"/>
                <a:ea typeface="Cambria" panose="02040503050406030204" pitchFamily="18" charset="0"/>
                <a:cs typeface="Cambria" panose="02040503050406030204" pitchFamily="18" charset="0"/>
              </a:rPr>
              <a:t> </a:t>
            </a:r>
            <a:r>
              <a:rPr lang="id-ID" sz="2400" dirty="0">
                <a:effectLst/>
                <a:latin typeface="Cambria" panose="02040503050406030204" pitchFamily="18" charset="0"/>
                <a:ea typeface="Cambria" panose="02040503050406030204" pitchFamily="18" charset="0"/>
                <a:cs typeface="Cambria" panose="02040503050406030204" pitchFamily="18" charset="0"/>
              </a:rPr>
              <a:t>dan</a:t>
            </a:r>
            <a:r>
              <a:rPr lang="id-ID" sz="2400" spc="5" dirty="0">
                <a:effectLst/>
                <a:latin typeface="Cambria" panose="02040503050406030204" pitchFamily="18" charset="0"/>
                <a:ea typeface="Cambria" panose="02040503050406030204" pitchFamily="18" charset="0"/>
                <a:cs typeface="Cambria" panose="02040503050406030204" pitchFamily="18" charset="0"/>
              </a:rPr>
              <a:t> </a:t>
            </a:r>
            <a:r>
              <a:rPr lang="id-ID" sz="2400" dirty="0">
                <a:effectLst/>
                <a:latin typeface="Cambria" panose="02040503050406030204" pitchFamily="18" charset="0"/>
                <a:ea typeface="Cambria" panose="02040503050406030204" pitchFamily="18" charset="0"/>
                <a:cs typeface="Cambria" panose="02040503050406030204" pitchFamily="18" charset="0"/>
              </a:rPr>
              <a:t>uraian</a:t>
            </a:r>
            <a:r>
              <a:rPr lang="id-ID" sz="2400" spc="5" dirty="0">
                <a:effectLst/>
                <a:latin typeface="Cambria" panose="02040503050406030204" pitchFamily="18" charset="0"/>
                <a:ea typeface="Cambria" panose="02040503050406030204" pitchFamily="18" charset="0"/>
                <a:cs typeface="Cambria" panose="02040503050406030204" pitchFamily="18" charset="0"/>
              </a:rPr>
              <a:t> </a:t>
            </a:r>
            <a:r>
              <a:rPr lang="id-ID" sz="2400" dirty="0">
                <a:effectLst/>
                <a:latin typeface="Cambria" panose="02040503050406030204" pitchFamily="18" charset="0"/>
                <a:ea typeface="Cambria" panose="02040503050406030204" pitchFamily="18" charset="0"/>
                <a:cs typeface="Cambria" panose="02040503050406030204" pitchFamily="18" charset="0"/>
              </a:rPr>
              <a:t>kerugian</a:t>
            </a:r>
            <a:r>
              <a:rPr lang="id-ID" sz="2400" spc="-290" dirty="0">
                <a:effectLst/>
                <a:latin typeface="Cambria" panose="02040503050406030204" pitchFamily="18" charset="0"/>
                <a:ea typeface="Cambria" panose="02040503050406030204" pitchFamily="18" charset="0"/>
                <a:cs typeface="Cambria" panose="02040503050406030204" pitchFamily="18" charset="0"/>
              </a:rPr>
              <a:t> </a:t>
            </a:r>
            <a:r>
              <a:rPr lang="id-ID" sz="2400" dirty="0">
                <a:effectLst/>
                <a:latin typeface="Cambria" panose="02040503050406030204" pitchFamily="18" charset="0"/>
                <a:ea typeface="Cambria" panose="02040503050406030204" pitchFamily="18" charset="0"/>
                <a:cs typeface="Cambria" panose="02040503050406030204" pitchFamily="18" charset="0"/>
              </a:rPr>
              <a:t>materiel</a:t>
            </a:r>
            <a:r>
              <a:rPr lang="id-ID" sz="2400" spc="45" dirty="0">
                <a:effectLst/>
                <a:latin typeface="Cambria" panose="02040503050406030204" pitchFamily="18" charset="0"/>
                <a:ea typeface="Cambria" panose="02040503050406030204" pitchFamily="18" charset="0"/>
                <a:cs typeface="Cambria" panose="02040503050406030204" pitchFamily="18" charset="0"/>
              </a:rPr>
              <a:t> dan/</a:t>
            </a:r>
            <a:r>
              <a:rPr lang="id-ID" sz="2400" dirty="0">
                <a:effectLst/>
                <a:latin typeface="Cambria" panose="02040503050406030204" pitchFamily="18" charset="0"/>
                <a:ea typeface="Cambria" panose="02040503050406030204" pitchFamily="18" charset="0"/>
                <a:cs typeface="Cambria" panose="02040503050406030204" pitchFamily="18" charset="0"/>
              </a:rPr>
              <a:t>atau</a:t>
            </a:r>
            <a:r>
              <a:rPr lang="id-ID" sz="2400" spc="50" dirty="0">
                <a:effectLst/>
                <a:latin typeface="Cambria" panose="02040503050406030204" pitchFamily="18" charset="0"/>
                <a:ea typeface="Cambria" panose="02040503050406030204" pitchFamily="18" charset="0"/>
                <a:cs typeface="Cambria" panose="02040503050406030204" pitchFamily="18" charset="0"/>
              </a:rPr>
              <a:t> </a:t>
            </a:r>
            <a:r>
              <a:rPr lang="id-ID" sz="2400" dirty="0">
                <a:effectLst/>
                <a:latin typeface="Cambria" panose="02040503050406030204" pitchFamily="18" charset="0"/>
                <a:ea typeface="Cambria" panose="02040503050406030204" pitchFamily="18" charset="0"/>
                <a:cs typeface="Cambria" panose="02040503050406030204" pitchFamily="18" charset="0"/>
              </a:rPr>
              <a:t>immateriel</a:t>
            </a:r>
            <a:r>
              <a:rPr lang="id-ID" sz="2400" spc="50" dirty="0">
                <a:effectLst/>
                <a:latin typeface="Cambria" panose="02040503050406030204" pitchFamily="18" charset="0"/>
                <a:ea typeface="Cambria" panose="02040503050406030204" pitchFamily="18" charset="0"/>
                <a:cs typeface="Cambria" panose="02040503050406030204" pitchFamily="18" charset="0"/>
              </a:rPr>
              <a:t> </a:t>
            </a:r>
            <a:r>
              <a:rPr lang="id-ID" sz="2400" dirty="0">
                <a:effectLst/>
                <a:latin typeface="Cambria" panose="02040503050406030204" pitchFamily="18" charset="0"/>
                <a:ea typeface="Cambria" panose="02040503050406030204" pitchFamily="18" charset="0"/>
                <a:cs typeface="Cambria" panose="02040503050406030204" pitchFamily="18" charset="0"/>
              </a:rPr>
              <a:t>yang</a:t>
            </a:r>
            <a:r>
              <a:rPr lang="id-ID" sz="2400" spc="50" dirty="0">
                <a:effectLst/>
                <a:latin typeface="Cambria" panose="02040503050406030204" pitchFamily="18" charset="0"/>
                <a:ea typeface="Cambria" panose="02040503050406030204" pitchFamily="18" charset="0"/>
                <a:cs typeface="Cambria" panose="02040503050406030204" pitchFamily="18" charset="0"/>
              </a:rPr>
              <a:t> </a:t>
            </a:r>
            <a:r>
              <a:rPr lang="id-ID" sz="2400" dirty="0">
                <a:effectLst/>
                <a:latin typeface="Cambria" panose="02040503050406030204" pitchFamily="18" charset="0"/>
                <a:ea typeface="Cambria" panose="02040503050406030204" pitchFamily="18" charset="0"/>
                <a:cs typeface="Cambria" panose="02040503050406030204" pitchFamily="18" charset="0"/>
              </a:rPr>
              <a:t>diderita;</a:t>
            </a:r>
          </a:p>
          <a:p>
            <a:pPr marL="742950" marR="212725" lvl="1" indent="-285750" algn="just">
              <a:spcBef>
                <a:spcPts val="295"/>
              </a:spcBef>
              <a:spcAft>
                <a:spcPts val="0"/>
              </a:spcAft>
              <a:buSzPts val="1200"/>
              <a:buFont typeface="Cambria" panose="02040503050406030204" pitchFamily="18" charset="0"/>
              <a:buAutoNum type="alphaLcPeriod"/>
              <a:tabLst>
                <a:tab pos="2122170" algn="l"/>
              </a:tabLst>
            </a:pPr>
            <a:r>
              <a:rPr lang="id-ID" sz="2400" dirty="0">
                <a:effectLst/>
                <a:latin typeface="Cambria" panose="02040503050406030204" pitchFamily="18" charset="0"/>
                <a:ea typeface="Cambria" panose="02040503050406030204" pitchFamily="18" charset="0"/>
                <a:cs typeface="Cambria" panose="02040503050406030204" pitchFamily="18" charset="0"/>
              </a:rPr>
              <a:t>permintaan</a:t>
            </a:r>
            <a:r>
              <a:rPr lang="id-ID" sz="2400" spc="45" dirty="0">
                <a:effectLst/>
                <a:latin typeface="Cambria" panose="02040503050406030204" pitchFamily="18" charset="0"/>
                <a:ea typeface="Cambria" panose="02040503050406030204" pitchFamily="18" charset="0"/>
                <a:cs typeface="Cambria" panose="02040503050406030204" pitchFamily="18" charset="0"/>
              </a:rPr>
              <a:t> </a:t>
            </a:r>
            <a:r>
              <a:rPr lang="id-ID" sz="2400" dirty="0">
                <a:effectLst/>
                <a:latin typeface="Cambria" panose="02040503050406030204" pitchFamily="18" charset="0"/>
                <a:ea typeface="Cambria" panose="02040503050406030204" pitchFamily="18" charset="0"/>
                <a:cs typeface="Cambria" panose="02040503050406030204" pitchFamily="18" charset="0"/>
              </a:rPr>
              <a:t>penyelesaian</a:t>
            </a:r>
            <a:r>
              <a:rPr lang="id-ID" sz="2400" spc="45" dirty="0">
                <a:effectLst/>
                <a:latin typeface="Cambria" panose="02040503050406030204" pitchFamily="18" charset="0"/>
                <a:ea typeface="Cambria" panose="02040503050406030204" pitchFamily="18" charset="0"/>
                <a:cs typeface="Cambria" panose="02040503050406030204" pitchFamily="18" charset="0"/>
              </a:rPr>
              <a:t> </a:t>
            </a:r>
            <a:r>
              <a:rPr lang="id-ID" sz="2400" dirty="0">
                <a:effectLst/>
                <a:latin typeface="Cambria" panose="02040503050406030204" pitchFamily="18" charset="0"/>
                <a:ea typeface="Cambria" panose="02040503050406030204" pitchFamily="18" charset="0"/>
                <a:cs typeface="Cambria" panose="02040503050406030204" pitchFamily="18" charset="0"/>
              </a:rPr>
              <a:t>yang</a:t>
            </a:r>
            <a:r>
              <a:rPr lang="id-ID" sz="2400" spc="50" dirty="0">
                <a:effectLst/>
                <a:latin typeface="Cambria" panose="02040503050406030204" pitchFamily="18" charset="0"/>
                <a:ea typeface="Cambria" panose="02040503050406030204" pitchFamily="18" charset="0"/>
                <a:cs typeface="Cambria" panose="02040503050406030204" pitchFamily="18" charset="0"/>
              </a:rPr>
              <a:t> </a:t>
            </a:r>
            <a:r>
              <a:rPr lang="id-ID" sz="2400" dirty="0">
                <a:effectLst/>
                <a:latin typeface="Cambria" panose="02040503050406030204" pitchFamily="18" charset="0"/>
                <a:ea typeface="Cambria" panose="02040503050406030204" pitchFamily="18" charset="0"/>
                <a:cs typeface="Cambria" panose="02040503050406030204" pitchFamily="18" charset="0"/>
              </a:rPr>
              <a:t>diajukan;</a:t>
            </a:r>
            <a:r>
              <a:rPr lang="id-ID" sz="2400" spc="50" dirty="0">
                <a:effectLst/>
                <a:latin typeface="Cambria" panose="02040503050406030204" pitchFamily="18" charset="0"/>
                <a:ea typeface="Cambria" panose="02040503050406030204" pitchFamily="18" charset="0"/>
                <a:cs typeface="Cambria" panose="02040503050406030204" pitchFamily="18" charset="0"/>
              </a:rPr>
              <a:t> </a:t>
            </a:r>
            <a:r>
              <a:rPr lang="id-ID" sz="2400" dirty="0">
                <a:effectLst/>
                <a:latin typeface="Cambria" panose="02040503050406030204" pitchFamily="18" charset="0"/>
                <a:ea typeface="Cambria" panose="02040503050406030204" pitchFamily="18" charset="0"/>
                <a:cs typeface="Cambria" panose="02040503050406030204" pitchFamily="18" charset="0"/>
              </a:rPr>
              <a:t>dan</a:t>
            </a:r>
          </a:p>
          <a:p>
            <a:pPr marL="742950" marR="212090" lvl="1" indent="-285750" algn="just">
              <a:lnSpc>
                <a:spcPct val="120000"/>
              </a:lnSpc>
              <a:spcBef>
                <a:spcPts val="585"/>
              </a:spcBef>
              <a:spcAft>
                <a:spcPts val="0"/>
              </a:spcAft>
              <a:buSzPts val="1200"/>
              <a:buFont typeface="Cambria" panose="02040503050406030204" pitchFamily="18" charset="0"/>
              <a:buAutoNum type="alphaLcPeriod"/>
              <a:tabLst>
                <a:tab pos="2122170" algn="l"/>
              </a:tabLst>
            </a:pPr>
            <a:r>
              <a:rPr lang="id-ID" sz="2400" dirty="0">
                <a:effectLst/>
                <a:latin typeface="Cambria" panose="02040503050406030204" pitchFamily="18" charset="0"/>
                <a:ea typeface="Cambria" panose="02040503050406030204" pitchFamily="18" charset="0"/>
                <a:cs typeface="Cambria" panose="02040503050406030204" pitchFamily="18" charset="0"/>
              </a:rPr>
              <a:t>tempat,</a:t>
            </a:r>
            <a:r>
              <a:rPr lang="id-ID" sz="2400" spc="5" dirty="0">
                <a:effectLst/>
                <a:latin typeface="Cambria" panose="02040503050406030204" pitchFamily="18" charset="0"/>
                <a:ea typeface="Cambria" panose="02040503050406030204" pitchFamily="18" charset="0"/>
                <a:cs typeface="Cambria" panose="02040503050406030204" pitchFamily="18" charset="0"/>
              </a:rPr>
              <a:t> </a:t>
            </a:r>
            <a:r>
              <a:rPr lang="id-ID" sz="2400" dirty="0">
                <a:effectLst/>
                <a:latin typeface="Cambria" panose="02040503050406030204" pitchFamily="18" charset="0"/>
                <a:ea typeface="Cambria" panose="02040503050406030204" pitchFamily="18" charset="0"/>
                <a:cs typeface="Cambria" panose="02040503050406030204" pitchFamily="18" charset="0"/>
              </a:rPr>
              <a:t>waktu</a:t>
            </a:r>
            <a:r>
              <a:rPr lang="id-ID" sz="2400" spc="5" dirty="0">
                <a:effectLst/>
                <a:latin typeface="Cambria" panose="02040503050406030204" pitchFamily="18" charset="0"/>
                <a:ea typeface="Cambria" panose="02040503050406030204" pitchFamily="18" charset="0"/>
                <a:cs typeface="Cambria" panose="02040503050406030204" pitchFamily="18" charset="0"/>
              </a:rPr>
              <a:t> </a:t>
            </a:r>
            <a:r>
              <a:rPr lang="id-ID" sz="2400" dirty="0">
                <a:effectLst/>
                <a:latin typeface="Cambria" panose="02040503050406030204" pitchFamily="18" charset="0"/>
                <a:ea typeface="Cambria" panose="02040503050406030204" pitchFamily="18" charset="0"/>
                <a:cs typeface="Cambria" panose="02040503050406030204" pitchFamily="18" charset="0"/>
              </a:rPr>
              <a:t>penyampaian,</a:t>
            </a:r>
            <a:r>
              <a:rPr lang="id-ID" sz="2400" spc="305" dirty="0">
                <a:effectLst/>
                <a:latin typeface="Cambria" panose="02040503050406030204" pitchFamily="18" charset="0"/>
                <a:ea typeface="Cambria" panose="02040503050406030204" pitchFamily="18" charset="0"/>
                <a:cs typeface="Cambria" panose="02040503050406030204" pitchFamily="18" charset="0"/>
              </a:rPr>
              <a:t> </a:t>
            </a:r>
            <a:r>
              <a:rPr lang="id-ID" sz="2400" dirty="0">
                <a:effectLst/>
                <a:latin typeface="Cambria" panose="02040503050406030204" pitchFamily="18" charset="0"/>
                <a:ea typeface="Cambria" panose="02040503050406030204" pitchFamily="18" charset="0"/>
                <a:cs typeface="Cambria" panose="02040503050406030204" pitchFamily="18" charset="0"/>
              </a:rPr>
              <a:t>dan</a:t>
            </a:r>
            <a:r>
              <a:rPr lang="id-ID" sz="2400" spc="305" dirty="0">
                <a:effectLst/>
                <a:latin typeface="Cambria" panose="02040503050406030204" pitchFamily="18" charset="0"/>
                <a:ea typeface="Cambria" panose="02040503050406030204" pitchFamily="18" charset="0"/>
                <a:cs typeface="Cambria" panose="02040503050406030204" pitchFamily="18" charset="0"/>
              </a:rPr>
              <a:t> </a:t>
            </a:r>
            <a:r>
              <a:rPr lang="id-ID" sz="2400" dirty="0">
                <a:effectLst/>
                <a:latin typeface="Cambria" panose="02040503050406030204" pitchFamily="18" charset="0"/>
                <a:ea typeface="Cambria" panose="02040503050406030204" pitchFamily="18" charset="0"/>
                <a:cs typeface="Cambria" panose="02040503050406030204" pitchFamily="18" charset="0"/>
              </a:rPr>
              <a:t>tanda</a:t>
            </a:r>
            <a:r>
              <a:rPr lang="id-ID" sz="2400" spc="5" dirty="0">
                <a:effectLst/>
                <a:latin typeface="Cambria" panose="02040503050406030204" pitchFamily="18" charset="0"/>
                <a:ea typeface="Cambria" panose="02040503050406030204" pitchFamily="18" charset="0"/>
                <a:cs typeface="Cambria" panose="02040503050406030204" pitchFamily="18" charset="0"/>
              </a:rPr>
              <a:t> </a:t>
            </a:r>
            <a:r>
              <a:rPr lang="id-ID" sz="2400" dirty="0">
                <a:effectLst/>
                <a:latin typeface="Cambria" panose="02040503050406030204" pitchFamily="18" charset="0"/>
                <a:ea typeface="Cambria" panose="02040503050406030204" pitchFamily="18" charset="0"/>
                <a:cs typeface="Cambria" panose="02040503050406030204" pitchFamily="18" charset="0"/>
              </a:rPr>
              <a:t>tangan.</a:t>
            </a:r>
          </a:p>
          <a:p>
            <a:pPr marL="0" indent="0">
              <a:buNone/>
            </a:pPr>
            <a:endParaRPr lang="id-ID" sz="2400" dirty="0"/>
          </a:p>
        </p:txBody>
      </p:sp>
    </p:spTree>
    <p:extLst>
      <p:ext uri="{BB962C8B-B14F-4D97-AF65-F5344CB8AC3E}">
        <p14:creationId xmlns:p14="http://schemas.microsoft.com/office/powerpoint/2010/main" val="1970131681"/>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613BC96-5587-4DA8-AA95-518A6AF42752}"/>
              </a:ext>
            </a:extLst>
          </p:cNvPr>
          <p:cNvSpPr>
            <a:spLocks noGrp="1"/>
          </p:cNvSpPr>
          <p:nvPr>
            <p:ph type="title"/>
          </p:nvPr>
        </p:nvSpPr>
        <p:spPr/>
        <p:txBody>
          <a:bodyPr/>
          <a:lstStyle/>
          <a:p>
            <a:endParaRPr lang="id-ID"/>
          </a:p>
        </p:txBody>
      </p:sp>
      <p:sp>
        <p:nvSpPr>
          <p:cNvPr id="3" name="Content Placeholder 2">
            <a:extLst>
              <a:ext uri="{FF2B5EF4-FFF2-40B4-BE49-F238E27FC236}">
                <a16:creationId xmlns:a16="http://schemas.microsoft.com/office/drawing/2014/main" xmlns="" id="{B14E43BB-07ED-422C-B21C-EB0EA9FF64A0}"/>
              </a:ext>
            </a:extLst>
          </p:cNvPr>
          <p:cNvSpPr>
            <a:spLocks noGrp="1"/>
          </p:cNvSpPr>
          <p:nvPr>
            <p:ph idx="1"/>
          </p:nvPr>
        </p:nvSpPr>
        <p:spPr/>
        <p:txBody>
          <a:bodyPr>
            <a:normAutofit/>
          </a:bodyPr>
          <a:lstStyle/>
          <a:p>
            <a:pPr algn="just"/>
            <a:r>
              <a:rPr lang="id-ID" sz="2400" b="0" i="0" dirty="0">
                <a:solidFill>
                  <a:srgbClr val="111111"/>
                </a:solidFill>
                <a:effectLst/>
                <a:latin typeface="-apple-system"/>
              </a:rPr>
              <a:t>Pengaduan tertulis tersebut dapat </a:t>
            </a:r>
            <a:r>
              <a:rPr lang="id-ID" sz="2400" b="1" i="0" dirty="0">
                <a:solidFill>
                  <a:srgbClr val="111111"/>
                </a:solidFill>
                <a:effectLst/>
                <a:latin typeface="-apple-system"/>
              </a:rPr>
              <a:t>disertai dengan bukti-bukti sebagai pendukung pengaduannya</a:t>
            </a:r>
            <a:r>
              <a:rPr lang="id-ID" sz="2400" b="0" i="0" dirty="0">
                <a:solidFill>
                  <a:srgbClr val="111111"/>
                </a:solidFill>
                <a:effectLst/>
                <a:latin typeface="-apple-system"/>
              </a:rPr>
              <a:t>. Dalam hal pengadu membutuhkan dokumen terkait dengan pengaduannya dari penyelenggara dan/ atau pelaksana untuk </a:t>
            </a:r>
            <a:r>
              <a:rPr lang="id-ID" sz="2400" b="1" i="0" dirty="0">
                <a:solidFill>
                  <a:srgbClr val="111111"/>
                </a:solidFill>
                <a:effectLst/>
                <a:latin typeface="-apple-system"/>
              </a:rPr>
              <a:t>mendukung pembuktiannya itu, penyelenggara dan/atau pelaksana wajib memberikannya</a:t>
            </a:r>
            <a:r>
              <a:rPr lang="id-ID" sz="2400" b="0" i="0" dirty="0">
                <a:solidFill>
                  <a:srgbClr val="111111"/>
                </a:solidFill>
                <a:effectLst/>
                <a:latin typeface="-apple-system"/>
              </a:rPr>
              <a:t> (Pasal 43 UU No 25 Tahun 2009)</a:t>
            </a:r>
            <a:endParaRPr lang="id-ID" sz="2400" dirty="0"/>
          </a:p>
        </p:txBody>
      </p:sp>
    </p:spTree>
    <p:extLst>
      <p:ext uri="{BB962C8B-B14F-4D97-AF65-F5344CB8AC3E}">
        <p14:creationId xmlns:p14="http://schemas.microsoft.com/office/powerpoint/2010/main" val="4053038356"/>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166C167-8B8E-4DA1-B213-416A6F053E21}"/>
              </a:ext>
            </a:extLst>
          </p:cNvPr>
          <p:cNvSpPr>
            <a:spLocks noGrp="1"/>
          </p:cNvSpPr>
          <p:nvPr>
            <p:ph type="title"/>
          </p:nvPr>
        </p:nvSpPr>
        <p:spPr>
          <a:xfrm>
            <a:off x="920393" y="1115137"/>
            <a:ext cx="10515600" cy="1325563"/>
          </a:xfrm>
        </p:spPr>
        <p:txBody>
          <a:bodyPr/>
          <a:lstStyle/>
          <a:p>
            <a:r>
              <a:rPr lang="id-ID" dirty="0"/>
              <a:t>Respon Pengaduan :</a:t>
            </a:r>
          </a:p>
        </p:txBody>
      </p:sp>
      <p:sp>
        <p:nvSpPr>
          <p:cNvPr id="3" name="Content Placeholder 2">
            <a:extLst>
              <a:ext uri="{FF2B5EF4-FFF2-40B4-BE49-F238E27FC236}">
                <a16:creationId xmlns:a16="http://schemas.microsoft.com/office/drawing/2014/main" xmlns="" id="{D917C0C5-7434-4D9C-935A-9241865C51D1}"/>
              </a:ext>
            </a:extLst>
          </p:cNvPr>
          <p:cNvSpPr>
            <a:spLocks noGrp="1"/>
          </p:cNvSpPr>
          <p:nvPr>
            <p:ph idx="1"/>
          </p:nvPr>
        </p:nvSpPr>
        <p:spPr>
          <a:xfrm>
            <a:off x="838200" y="2020838"/>
            <a:ext cx="10515600" cy="4351338"/>
          </a:xfrm>
        </p:spPr>
        <p:txBody>
          <a:bodyPr>
            <a:normAutofit/>
          </a:bodyPr>
          <a:lstStyle/>
          <a:p>
            <a:pPr algn="just"/>
            <a:r>
              <a:rPr lang="id-ID" sz="2400" dirty="0"/>
              <a:t>Penyelenggara wajib menindaklanjuti pengaduan </a:t>
            </a:r>
            <a:r>
              <a:rPr lang="id-ID" sz="2400" b="1" dirty="0"/>
              <a:t>jangka waktu maksimum 14 hari</a:t>
            </a:r>
            <a:r>
              <a:rPr lang="id-ID" sz="2400" dirty="0"/>
              <a:t> setelah pengaduan diterima</a:t>
            </a:r>
          </a:p>
          <a:p>
            <a:pPr algn="just"/>
            <a:r>
              <a:rPr lang="id-ID" sz="2400" dirty="0"/>
              <a:t>Apabila belum mencukupi data dukung pengelolaan pengaduan, pengadu wajib melengkapi laporan pengaduan </a:t>
            </a:r>
            <a:r>
              <a:rPr lang="id-ID" sz="2400" b="1" dirty="0"/>
              <a:t>maksimum 30 hari</a:t>
            </a:r>
            <a:r>
              <a:rPr lang="id-ID" sz="2400" dirty="0"/>
              <a:t> sejak diterimanya tanggapan dari penyelenggara layanan</a:t>
            </a:r>
          </a:p>
          <a:p>
            <a:pPr algn="just"/>
            <a:r>
              <a:rPr lang="id-ID" sz="2400" dirty="0">
                <a:effectLst/>
                <a:latin typeface="Calibri" panose="020F0502020204030204" pitchFamily="34" charset="0"/>
                <a:ea typeface="Calibri" panose="020F0502020204030204" pitchFamily="34" charset="0"/>
                <a:cs typeface="Calibri" panose="020F0502020204030204" pitchFamily="34" charset="0"/>
              </a:rPr>
              <a:t>Dalam</a:t>
            </a:r>
            <a:r>
              <a:rPr lang="id-ID" sz="2400" spc="305" dirty="0">
                <a:effectLst/>
                <a:latin typeface="Calibri" panose="020F0502020204030204" pitchFamily="34" charset="0"/>
                <a:ea typeface="Calibri" panose="020F0502020204030204" pitchFamily="34" charset="0"/>
                <a:cs typeface="Calibri" panose="020F0502020204030204" pitchFamily="34" charset="0"/>
              </a:rPr>
              <a:t> </a:t>
            </a:r>
            <a:r>
              <a:rPr lang="id-ID" sz="2400" dirty="0">
                <a:effectLst/>
                <a:latin typeface="Calibri" panose="020F0502020204030204" pitchFamily="34" charset="0"/>
                <a:ea typeface="Calibri" panose="020F0502020204030204" pitchFamily="34" charset="0"/>
                <a:cs typeface="Calibri" panose="020F0502020204030204" pitchFamily="34" charset="0"/>
              </a:rPr>
              <a:t>hal</a:t>
            </a:r>
            <a:r>
              <a:rPr lang="id-ID" sz="2400" spc="305" dirty="0">
                <a:effectLst/>
                <a:latin typeface="Calibri" panose="020F0502020204030204" pitchFamily="34" charset="0"/>
                <a:ea typeface="Calibri" panose="020F0502020204030204" pitchFamily="34" charset="0"/>
                <a:cs typeface="Calibri" panose="020F0502020204030204" pitchFamily="34" charset="0"/>
              </a:rPr>
              <a:t> </a:t>
            </a:r>
            <a:r>
              <a:rPr lang="id-ID" sz="2400" b="1" dirty="0">
                <a:effectLst/>
                <a:latin typeface="Calibri" panose="020F0502020204030204" pitchFamily="34" charset="0"/>
                <a:ea typeface="Calibri" panose="020F0502020204030204" pitchFamily="34" charset="0"/>
                <a:cs typeface="Calibri" panose="020F0502020204030204" pitchFamily="34" charset="0"/>
              </a:rPr>
              <a:t>berkas</a:t>
            </a:r>
            <a:r>
              <a:rPr lang="id-ID" sz="2400" b="1" spc="305" dirty="0">
                <a:effectLst/>
                <a:latin typeface="Calibri" panose="020F0502020204030204" pitchFamily="34" charset="0"/>
                <a:ea typeface="Calibri" panose="020F0502020204030204" pitchFamily="34" charset="0"/>
                <a:cs typeface="Calibri" panose="020F0502020204030204" pitchFamily="34" charset="0"/>
              </a:rPr>
              <a:t> </a:t>
            </a:r>
            <a:r>
              <a:rPr lang="id-ID" sz="2400" b="1" dirty="0">
                <a:effectLst/>
                <a:latin typeface="Calibri" panose="020F0502020204030204" pitchFamily="34" charset="0"/>
                <a:ea typeface="Calibri" panose="020F0502020204030204" pitchFamily="34" charset="0"/>
                <a:cs typeface="Calibri" panose="020F0502020204030204" pitchFamily="34" charset="0"/>
              </a:rPr>
              <a:t>pengaduan</a:t>
            </a:r>
            <a:r>
              <a:rPr lang="id-ID" sz="2400" b="1" spc="305" dirty="0">
                <a:effectLst/>
                <a:latin typeface="Calibri" panose="020F0502020204030204" pitchFamily="34" charset="0"/>
                <a:ea typeface="Calibri" panose="020F0502020204030204" pitchFamily="34" charset="0"/>
                <a:cs typeface="Calibri" panose="020F0502020204030204" pitchFamily="34" charset="0"/>
              </a:rPr>
              <a:t> </a:t>
            </a:r>
            <a:r>
              <a:rPr lang="id-ID" sz="2400" b="1" dirty="0">
                <a:effectLst/>
                <a:latin typeface="Calibri" panose="020F0502020204030204" pitchFamily="34" charset="0"/>
                <a:ea typeface="Calibri" panose="020F0502020204030204" pitchFamily="34" charset="0"/>
                <a:cs typeface="Calibri" panose="020F0502020204030204" pitchFamily="34" charset="0"/>
              </a:rPr>
              <a:t>tidak</a:t>
            </a:r>
            <a:r>
              <a:rPr lang="id-ID" sz="2400" b="1" spc="305" dirty="0">
                <a:effectLst/>
                <a:latin typeface="Calibri" panose="020F0502020204030204" pitchFamily="34" charset="0"/>
                <a:ea typeface="Calibri" panose="020F0502020204030204" pitchFamily="34" charset="0"/>
                <a:cs typeface="Calibri" panose="020F0502020204030204" pitchFamily="34" charset="0"/>
              </a:rPr>
              <a:t> </a:t>
            </a:r>
            <a:r>
              <a:rPr lang="id-ID" sz="2400" b="1" dirty="0">
                <a:effectLst/>
                <a:latin typeface="Calibri" panose="020F0502020204030204" pitchFamily="34" charset="0"/>
                <a:ea typeface="Calibri" panose="020F0502020204030204" pitchFamily="34" charset="0"/>
                <a:cs typeface="Calibri" panose="020F0502020204030204" pitchFamily="34" charset="0"/>
              </a:rPr>
              <a:t>dilengkapi</a:t>
            </a:r>
            <a:r>
              <a:rPr lang="id-ID" sz="2400" spc="5" dirty="0">
                <a:effectLst/>
                <a:latin typeface="Calibri" panose="020F0502020204030204" pitchFamily="34" charset="0"/>
                <a:ea typeface="Calibri" panose="020F0502020204030204" pitchFamily="34" charset="0"/>
                <a:cs typeface="Calibri" panose="020F0502020204030204" pitchFamily="34" charset="0"/>
              </a:rPr>
              <a:t> </a:t>
            </a:r>
            <a:r>
              <a:rPr lang="id-ID" sz="2400" dirty="0">
                <a:effectLst/>
                <a:latin typeface="Calibri" panose="020F0502020204030204" pitchFamily="34" charset="0"/>
                <a:ea typeface="Calibri" panose="020F0502020204030204" pitchFamily="34" charset="0"/>
                <a:cs typeface="Calibri" panose="020F0502020204030204" pitchFamily="34" charset="0"/>
              </a:rPr>
              <a:t>dalam waktu sebagaimana dimaksud,</a:t>
            </a:r>
            <a:r>
              <a:rPr lang="id-ID" sz="2400" spc="5" dirty="0">
                <a:effectLst/>
                <a:latin typeface="Calibri" panose="020F0502020204030204" pitchFamily="34" charset="0"/>
                <a:ea typeface="Calibri" panose="020F0502020204030204" pitchFamily="34" charset="0"/>
                <a:cs typeface="Calibri" panose="020F0502020204030204" pitchFamily="34" charset="0"/>
              </a:rPr>
              <a:t> </a:t>
            </a:r>
            <a:r>
              <a:rPr lang="id-ID" sz="2400" b="1" dirty="0">
                <a:effectLst/>
                <a:latin typeface="Calibri" panose="020F0502020204030204" pitchFamily="34" charset="0"/>
                <a:ea typeface="Calibri" panose="020F0502020204030204" pitchFamily="34" charset="0"/>
                <a:cs typeface="Calibri" panose="020F0502020204030204" pitchFamily="34" charset="0"/>
              </a:rPr>
              <a:t>pengadu</a:t>
            </a:r>
            <a:r>
              <a:rPr lang="id-ID" sz="2400" b="1" spc="80" dirty="0">
                <a:effectLst/>
                <a:latin typeface="Calibri" panose="020F0502020204030204" pitchFamily="34" charset="0"/>
                <a:ea typeface="Calibri" panose="020F0502020204030204" pitchFamily="34" charset="0"/>
                <a:cs typeface="Calibri" panose="020F0502020204030204" pitchFamily="34" charset="0"/>
              </a:rPr>
              <a:t> </a:t>
            </a:r>
            <a:r>
              <a:rPr lang="id-ID" sz="2400" b="1" dirty="0">
                <a:effectLst/>
                <a:latin typeface="Calibri" panose="020F0502020204030204" pitchFamily="34" charset="0"/>
                <a:ea typeface="Calibri" panose="020F0502020204030204" pitchFamily="34" charset="0"/>
                <a:cs typeface="Calibri" panose="020F0502020204030204" pitchFamily="34" charset="0"/>
              </a:rPr>
              <a:t>dianggap</a:t>
            </a:r>
            <a:r>
              <a:rPr lang="id-ID" sz="2400" b="1" spc="80" dirty="0">
                <a:effectLst/>
                <a:latin typeface="Calibri" panose="020F0502020204030204" pitchFamily="34" charset="0"/>
                <a:ea typeface="Calibri" panose="020F0502020204030204" pitchFamily="34" charset="0"/>
                <a:cs typeface="Calibri" panose="020F0502020204030204" pitchFamily="34" charset="0"/>
              </a:rPr>
              <a:t> </a:t>
            </a:r>
            <a:r>
              <a:rPr lang="id-ID" sz="2400" b="1" dirty="0">
                <a:effectLst/>
                <a:latin typeface="Calibri" panose="020F0502020204030204" pitchFamily="34" charset="0"/>
                <a:ea typeface="Calibri" panose="020F0502020204030204" pitchFamily="34" charset="0"/>
                <a:cs typeface="Calibri" panose="020F0502020204030204" pitchFamily="34" charset="0"/>
              </a:rPr>
              <a:t>mencabut</a:t>
            </a:r>
            <a:r>
              <a:rPr lang="id-ID" sz="2400" b="1" spc="80" dirty="0">
                <a:effectLst/>
                <a:latin typeface="Calibri" panose="020F0502020204030204" pitchFamily="34" charset="0"/>
                <a:ea typeface="Calibri" panose="020F0502020204030204" pitchFamily="34" charset="0"/>
                <a:cs typeface="Calibri" panose="020F0502020204030204" pitchFamily="34" charset="0"/>
              </a:rPr>
              <a:t> </a:t>
            </a:r>
            <a:r>
              <a:rPr lang="id-ID" sz="2400" b="1" dirty="0">
                <a:effectLst/>
                <a:latin typeface="Calibri" panose="020F0502020204030204" pitchFamily="34" charset="0"/>
                <a:ea typeface="Calibri" panose="020F0502020204030204" pitchFamily="34" charset="0"/>
                <a:cs typeface="Calibri" panose="020F0502020204030204" pitchFamily="34" charset="0"/>
              </a:rPr>
              <a:t>pengaduannya.</a:t>
            </a:r>
            <a:r>
              <a:rPr lang="id-ID" sz="2400" dirty="0">
                <a:effectLst/>
                <a:latin typeface="Calibri" panose="020F0502020204030204" pitchFamily="34" charset="0"/>
                <a:ea typeface="Calibri" panose="020F0502020204030204" pitchFamily="34" charset="0"/>
                <a:cs typeface="Calibri" panose="020F0502020204030204" pitchFamily="34" charset="0"/>
              </a:rPr>
              <a:t> </a:t>
            </a:r>
            <a:r>
              <a:rPr lang="es-ES" sz="2400" b="0" i="0" dirty="0">
                <a:solidFill>
                  <a:srgbClr val="111111"/>
                </a:solidFill>
                <a:effectLst/>
                <a:latin typeface="-apple-system"/>
              </a:rPr>
              <a:t>(</a:t>
            </a:r>
            <a:r>
              <a:rPr lang="es-ES" sz="2400" b="0" i="0" dirty="0" err="1">
                <a:solidFill>
                  <a:srgbClr val="111111"/>
                </a:solidFill>
                <a:effectLst/>
                <a:latin typeface="-apple-system"/>
              </a:rPr>
              <a:t>Pasal</a:t>
            </a:r>
            <a:r>
              <a:rPr lang="es-ES" sz="2400" b="0" i="0" dirty="0">
                <a:solidFill>
                  <a:srgbClr val="111111"/>
                </a:solidFill>
                <a:effectLst/>
                <a:latin typeface="-apple-system"/>
              </a:rPr>
              <a:t> 44 UU No 25 </a:t>
            </a:r>
            <a:r>
              <a:rPr lang="es-ES" sz="2400" b="0" i="0" dirty="0" err="1">
                <a:solidFill>
                  <a:srgbClr val="111111"/>
                </a:solidFill>
                <a:effectLst/>
                <a:latin typeface="-apple-system"/>
              </a:rPr>
              <a:t>Tahun</a:t>
            </a:r>
            <a:r>
              <a:rPr lang="es-ES" sz="2400" b="0" i="0" dirty="0">
                <a:solidFill>
                  <a:srgbClr val="111111"/>
                </a:solidFill>
                <a:effectLst/>
                <a:latin typeface="-apple-system"/>
              </a:rPr>
              <a:t> 2009</a:t>
            </a:r>
            <a:r>
              <a:rPr lang="id-ID" sz="2400" b="0" i="0" dirty="0">
                <a:solidFill>
                  <a:srgbClr val="111111"/>
                </a:solidFill>
                <a:effectLst/>
                <a:latin typeface="-apple-system"/>
              </a:rPr>
              <a:t>)</a:t>
            </a:r>
          </a:p>
          <a:p>
            <a:pPr marL="0" indent="0" algn="just">
              <a:buNone/>
            </a:pPr>
            <a:endParaRPr lang="id-ID" sz="2400" dirty="0">
              <a:effectLst/>
              <a:latin typeface="Calibri" panose="020F0502020204030204" pitchFamily="34" charset="0"/>
              <a:ea typeface="Calibri" panose="020F0502020204030204" pitchFamily="34" charset="0"/>
              <a:cs typeface="Calibri" panose="020F0502020204030204" pitchFamily="34" charset="0"/>
            </a:endParaRPr>
          </a:p>
          <a:p>
            <a:pPr marL="0" indent="0" algn="just">
              <a:buNone/>
            </a:pPr>
            <a:endParaRPr lang="id-ID" sz="2400" dirty="0"/>
          </a:p>
        </p:txBody>
      </p:sp>
    </p:spTree>
    <p:extLst>
      <p:ext uri="{BB962C8B-B14F-4D97-AF65-F5344CB8AC3E}">
        <p14:creationId xmlns:p14="http://schemas.microsoft.com/office/powerpoint/2010/main" val="1521529496"/>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0B18727-25BE-4BB0-92CF-57FAD70B6142}"/>
              </a:ext>
            </a:extLst>
          </p:cNvPr>
          <p:cNvSpPr>
            <a:spLocks noGrp="1"/>
          </p:cNvSpPr>
          <p:nvPr>
            <p:ph type="title"/>
          </p:nvPr>
        </p:nvSpPr>
        <p:spPr/>
        <p:txBody>
          <a:bodyPr/>
          <a:lstStyle/>
          <a:p>
            <a:endParaRPr lang="id-ID"/>
          </a:p>
        </p:txBody>
      </p:sp>
      <p:sp>
        <p:nvSpPr>
          <p:cNvPr id="3" name="Content Placeholder 2">
            <a:extLst>
              <a:ext uri="{FF2B5EF4-FFF2-40B4-BE49-F238E27FC236}">
                <a16:creationId xmlns:a16="http://schemas.microsoft.com/office/drawing/2014/main" xmlns="" id="{7666978E-CB10-4E7F-A8D1-0D04687B86D4}"/>
              </a:ext>
            </a:extLst>
          </p:cNvPr>
          <p:cNvSpPr>
            <a:spLocks noGrp="1"/>
          </p:cNvSpPr>
          <p:nvPr>
            <p:ph idx="1"/>
          </p:nvPr>
        </p:nvSpPr>
        <p:spPr>
          <a:xfrm>
            <a:off x="1017143" y="1943813"/>
            <a:ext cx="10274156" cy="4037749"/>
          </a:xfrm>
        </p:spPr>
        <p:txBody>
          <a:bodyPr>
            <a:normAutofit fontScale="92500" lnSpcReduction="20000"/>
          </a:bodyPr>
          <a:lstStyle/>
          <a:p>
            <a:pPr algn="just"/>
            <a:r>
              <a:rPr lang="id-ID" sz="2400" b="0" i="0" dirty="0">
                <a:solidFill>
                  <a:srgbClr val="111111"/>
                </a:solidFill>
                <a:effectLst/>
                <a:latin typeface="-apple-system"/>
              </a:rPr>
              <a:t>Dalam hal </a:t>
            </a:r>
            <a:r>
              <a:rPr lang="id-ID" sz="2400" b="0" i="1" dirty="0">
                <a:solidFill>
                  <a:srgbClr val="111111"/>
                </a:solidFill>
                <a:effectLst/>
                <a:latin typeface="-apple-system"/>
              </a:rPr>
              <a:t>penyelenggara melakukan perbuatan melawan hukum dalam penyelenggaraan pelayanan publik sebagaimana diatur dalam undang-undang pelayanan publik</a:t>
            </a:r>
            <a:r>
              <a:rPr lang="id-ID" sz="2400" b="0" i="0" dirty="0">
                <a:solidFill>
                  <a:srgbClr val="111111"/>
                </a:solidFill>
                <a:effectLst/>
                <a:latin typeface="-apple-system"/>
              </a:rPr>
              <a:t>, </a:t>
            </a:r>
            <a:r>
              <a:rPr lang="id-ID" sz="2400" b="1" i="0" dirty="0">
                <a:solidFill>
                  <a:srgbClr val="111111"/>
                </a:solidFill>
                <a:effectLst/>
                <a:latin typeface="-apple-system"/>
              </a:rPr>
              <a:t>masyarakat dapat mengajukan gugatan terhadap penyelenggara ke pengadilan</a:t>
            </a:r>
            <a:r>
              <a:rPr lang="id-ID" sz="2400" b="0" i="0" dirty="0">
                <a:solidFill>
                  <a:srgbClr val="111111"/>
                </a:solidFill>
                <a:effectLst/>
                <a:latin typeface="-apple-system"/>
              </a:rPr>
              <a:t>. Pengajuan gugatan terhadap penyelenggara, tidak menghapus kewajiban penyelenggara untuk melaksanakan keputusan ombudsman dan/atau penyelenggara. Pengajuan gugatan perbuatan melawan hukum tersebut, dilakukan sesuai dengan peraturan perundang-undangan (Pasal 52 UU No 25 Tahun 2009) </a:t>
            </a:r>
          </a:p>
          <a:p>
            <a:pPr algn="just"/>
            <a:r>
              <a:rPr lang="id-ID" sz="2400" b="0" i="0" dirty="0">
                <a:solidFill>
                  <a:srgbClr val="111111"/>
                </a:solidFill>
                <a:effectLst/>
                <a:latin typeface="-apple-system"/>
              </a:rPr>
              <a:t>Dalam hal penyelenggara diduga melakukan tindak pidana dalam penyelenggaraan pelayanan publik sebagaimana diatur dalam undang-undang ini, </a:t>
            </a:r>
            <a:r>
              <a:rPr lang="id-ID" sz="2400" b="1" i="0" dirty="0">
                <a:solidFill>
                  <a:srgbClr val="111111"/>
                </a:solidFill>
                <a:effectLst/>
                <a:latin typeface="-apple-system"/>
              </a:rPr>
              <a:t>masyarakat dapat melaporkan penyelenggara kepada pihak berwenang</a:t>
            </a:r>
            <a:r>
              <a:rPr lang="id-ID" sz="2400" b="0" i="0" dirty="0">
                <a:solidFill>
                  <a:srgbClr val="111111"/>
                </a:solidFill>
                <a:effectLst/>
                <a:latin typeface="-apple-system"/>
              </a:rPr>
              <a:t>. (Pasal 53 UU No 25 Tahun 2009).</a:t>
            </a:r>
            <a:endParaRPr lang="id-ID" sz="2400" dirty="0"/>
          </a:p>
        </p:txBody>
      </p:sp>
    </p:spTree>
    <p:extLst>
      <p:ext uri="{BB962C8B-B14F-4D97-AF65-F5344CB8AC3E}">
        <p14:creationId xmlns:p14="http://schemas.microsoft.com/office/powerpoint/2010/main" val="42780753"/>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E754337-434E-49F8-B589-72E78EA84FB0}"/>
              </a:ext>
            </a:extLst>
          </p:cNvPr>
          <p:cNvSpPr>
            <a:spLocks noGrp="1"/>
          </p:cNvSpPr>
          <p:nvPr>
            <p:ph type="title"/>
          </p:nvPr>
        </p:nvSpPr>
        <p:spPr>
          <a:xfrm>
            <a:off x="910119" y="741603"/>
            <a:ext cx="10515600" cy="1325563"/>
          </a:xfrm>
        </p:spPr>
        <p:txBody>
          <a:bodyPr/>
          <a:lstStyle/>
          <a:p>
            <a:r>
              <a:rPr lang="id-ID" dirty="0"/>
              <a:t>Etika Pelayanan</a:t>
            </a:r>
          </a:p>
        </p:txBody>
      </p:sp>
      <p:sp>
        <p:nvSpPr>
          <p:cNvPr id="3" name="Content Placeholder 2">
            <a:extLst>
              <a:ext uri="{FF2B5EF4-FFF2-40B4-BE49-F238E27FC236}">
                <a16:creationId xmlns:a16="http://schemas.microsoft.com/office/drawing/2014/main" xmlns="" id="{DC72B08D-761C-4A66-B552-C59AFABEFF7C}"/>
              </a:ext>
            </a:extLst>
          </p:cNvPr>
          <p:cNvSpPr>
            <a:spLocks noGrp="1"/>
          </p:cNvSpPr>
          <p:nvPr>
            <p:ph idx="1"/>
          </p:nvPr>
        </p:nvSpPr>
        <p:spPr>
          <a:xfrm>
            <a:off x="951215" y="1404384"/>
            <a:ext cx="10515600" cy="5361148"/>
          </a:xfrm>
        </p:spPr>
        <p:txBody>
          <a:bodyPr>
            <a:normAutofit/>
          </a:bodyPr>
          <a:lstStyle/>
          <a:p>
            <a:pPr marL="0" indent="0" algn="just">
              <a:buNone/>
            </a:pPr>
            <a:r>
              <a:rPr lang="id-ID" b="0" i="0" dirty="0">
                <a:solidFill>
                  <a:srgbClr val="58585A"/>
                </a:solidFill>
                <a:effectLst/>
                <a:latin typeface="Arial" panose="020B0604020202020204" pitchFamily="34" charset="0"/>
              </a:rPr>
              <a:t>Dalam dunia pelayanan publik atau administrasi publik, etika diartikan sebagai filsafat moral atau nilai, dan disebut dengan "</a:t>
            </a:r>
            <a:r>
              <a:rPr lang="id-ID" b="0" i="1" dirty="0">
                <a:solidFill>
                  <a:srgbClr val="58585A"/>
                </a:solidFill>
                <a:effectLst/>
                <a:latin typeface="Arial" panose="020B0604020202020204" pitchFamily="34" charset="0"/>
              </a:rPr>
              <a:t>profesional standard</a:t>
            </a:r>
            <a:r>
              <a:rPr lang="id-ID" b="0" i="0" dirty="0">
                <a:solidFill>
                  <a:srgbClr val="58585A"/>
                </a:solidFill>
                <a:effectLst/>
                <a:latin typeface="Arial" panose="020B0604020202020204" pitchFamily="34" charset="0"/>
              </a:rPr>
              <a:t>" (kode etik) atau "</a:t>
            </a:r>
            <a:r>
              <a:rPr lang="id-ID" b="0" i="1" dirty="0">
                <a:solidFill>
                  <a:srgbClr val="58585A"/>
                </a:solidFill>
                <a:effectLst/>
                <a:latin typeface="Arial" panose="020B0604020202020204" pitchFamily="34" charset="0"/>
              </a:rPr>
              <a:t>right rules of conduct</a:t>
            </a:r>
            <a:r>
              <a:rPr lang="id-ID" b="0" i="0" dirty="0">
                <a:solidFill>
                  <a:srgbClr val="58585A"/>
                </a:solidFill>
                <a:effectLst/>
                <a:latin typeface="Arial" panose="020B0604020202020204" pitchFamily="34" charset="0"/>
              </a:rPr>
              <a:t>" (aturan perilaku yang benar) yang seharusnya dipatuhi oleh pemberi pelayanan publik. Artinya, penyelenggara pelayanan selain melayani masyarakat dengan berperilaku yang baik, ramah juga harus mematuhi standar atau kode etik yang telah diterapkan di setiap institusi-institusi. Apabila ada penyelenggara yang melanggar etika administrasi publik maka sama saja penyelenggara tersebut maladministrasi karena tidak menjalankan </a:t>
            </a:r>
            <a:r>
              <a:rPr lang="id-ID" b="0" i="1" dirty="0">
                <a:solidFill>
                  <a:srgbClr val="58585A"/>
                </a:solidFill>
                <a:effectLst/>
                <a:latin typeface="Arial" panose="020B0604020202020204" pitchFamily="34" charset="0"/>
              </a:rPr>
              <a:t>professional standard</a:t>
            </a:r>
            <a:r>
              <a:rPr lang="id-ID" b="0" i="0" dirty="0">
                <a:solidFill>
                  <a:srgbClr val="58585A"/>
                </a:solidFill>
                <a:effectLst/>
                <a:latin typeface="Arial" panose="020B0604020202020204" pitchFamily="34" charset="0"/>
              </a:rPr>
              <a:t> dan tidak berperilaku yang benar.</a:t>
            </a:r>
          </a:p>
          <a:p>
            <a:pPr marL="0" indent="0" algn="just">
              <a:buNone/>
            </a:pPr>
            <a:r>
              <a:rPr lang="id-ID" b="1" i="0" dirty="0">
                <a:solidFill>
                  <a:srgbClr val="58585A"/>
                </a:solidFill>
                <a:effectLst/>
                <a:latin typeface="Arial" panose="020B0604020202020204" pitchFamily="34" charset="0"/>
              </a:rPr>
              <a:t>Ombudsman Republik Indonesia</a:t>
            </a:r>
            <a:r>
              <a:rPr lang="id-ID" b="0" i="0" dirty="0">
                <a:solidFill>
                  <a:srgbClr val="58585A"/>
                </a:solidFill>
                <a:effectLst/>
                <a:latin typeface="Arial" panose="020B0604020202020204" pitchFamily="34" charset="0"/>
              </a:rPr>
              <a:t> sebagai satu-satunya Lembaga negara yang diberikan kewenangan untuk menindaklanjuti segala bentuk dugaan maladministrasi yang bertujuan untuk mendorong penyelenggaraan negara dan pemerintah yang efektif dan efisien, jujur, terbuka, bersih, serta bebas dari korupsi, kolusi dan nepotisme.</a:t>
            </a:r>
            <a:endParaRPr lang="id-ID" dirty="0"/>
          </a:p>
        </p:txBody>
      </p:sp>
    </p:spTree>
    <p:extLst>
      <p:ext uri="{BB962C8B-B14F-4D97-AF65-F5344CB8AC3E}">
        <p14:creationId xmlns:p14="http://schemas.microsoft.com/office/powerpoint/2010/main" val="54704661"/>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BE89393-E477-4AC8-8232-04E25745A4AE}"/>
              </a:ext>
            </a:extLst>
          </p:cNvPr>
          <p:cNvSpPr>
            <a:spLocks noGrp="1"/>
          </p:cNvSpPr>
          <p:nvPr>
            <p:ph type="title"/>
          </p:nvPr>
        </p:nvSpPr>
        <p:spPr>
          <a:xfrm>
            <a:off x="3838254" y="755540"/>
            <a:ext cx="10515600" cy="1325563"/>
          </a:xfrm>
        </p:spPr>
        <p:txBody>
          <a:bodyPr/>
          <a:lstStyle/>
          <a:p>
            <a:r>
              <a:rPr lang="id-ID" dirty="0"/>
              <a:t>Pelayanan Khusus</a:t>
            </a:r>
          </a:p>
        </p:txBody>
      </p:sp>
      <p:sp>
        <p:nvSpPr>
          <p:cNvPr id="3" name="Content Placeholder 2">
            <a:extLst>
              <a:ext uri="{FF2B5EF4-FFF2-40B4-BE49-F238E27FC236}">
                <a16:creationId xmlns:a16="http://schemas.microsoft.com/office/drawing/2014/main" xmlns="" id="{099FEB9C-4499-4A22-8201-D74D144A48C6}"/>
              </a:ext>
            </a:extLst>
          </p:cNvPr>
          <p:cNvSpPr>
            <a:spLocks noGrp="1"/>
          </p:cNvSpPr>
          <p:nvPr>
            <p:ph idx="1"/>
          </p:nvPr>
        </p:nvSpPr>
        <p:spPr>
          <a:xfrm>
            <a:off x="838200" y="2277688"/>
            <a:ext cx="10515600" cy="4351338"/>
          </a:xfrm>
        </p:spPr>
        <p:txBody>
          <a:bodyPr>
            <a:normAutofit/>
          </a:bodyPr>
          <a:lstStyle/>
          <a:p>
            <a:pPr marL="0" indent="0" algn="ctr">
              <a:buNone/>
            </a:pPr>
            <a:r>
              <a:rPr lang="id-ID" sz="2400" dirty="0"/>
              <a:t>Pelayanan yang khusus diberikan pada kelompok rentan, antara lain Lansia, Wanita Hamil/Bumil, Anak-anak, Korban Bencana Alam, Korban Bencana Sosial dan Penyandang disabilitas fisik maupun mental.</a:t>
            </a:r>
          </a:p>
        </p:txBody>
      </p:sp>
    </p:spTree>
    <p:extLst>
      <p:ext uri="{BB962C8B-B14F-4D97-AF65-F5344CB8AC3E}">
        <p14:creationId xmlns:p14="http://schemas.microsoft.com/office/powerpoint/2010/main" val="3745667392"/>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B807618-6936-4D8E-9012-4C539A0C86D3}"/>
              </a:ext>
            </a:extLst>
          </p:cNvPr>
          <p:cNvSpPr>
            <a:spLocks noGrp="1"/>
          </p:cNvSpPr>
          <p:nvPr>
            <p:ph type="title"/>
          </p:nvPr>
        </p:nvSpPr>
        <p:spPr>
          <a:xfrm>
            <a:off x="1751519" y="703739"/>
            <a:ext cx="9603275" cy="1049235"/>
          </a:xfrm>
        </p:spPr>
        <p:txBody>
          <a:bodyPr/>
          <a:lstStyle/>
          <a:p>
            <a:r>
              <a:rPr lang="id-ID" dirty="0"/>
              <a:t>Dasar Yang Mendapat Pelayanan Khusus :</a:t>
            </a:r>
          </a:p>
        </p:txBody>
      </p:sp>
      <p:sp>
        <p:nvSpPr>
          <p:cNvPr id="3" name="Content Placeholder 2">
            <a:extLst>
              <a:ext uri="{FF2B5EF4-FFF2-40B4-BE49-F238E27FC236}">
                <a16:creationId xmlns:a16="http://schemas.microsoft.com/office/drawing/2014/main" xmlns="" id="{5EA09850-205C-4E79-B229-BC3547DD9EAF}"/>
              </a:ext>
            </a:extLst>
          </p:cNvPr>
          <p:cNvSpPr>
            <a:spLocks noGrp="1"/>
          </p:cNvSpPr>
          <p:nvPr>
            <p:ph idx="1"/>
          </p:nvPr>
        </p:nvSpPr>
        <p:spPr>
          <a:xfrm>
            <a:off x="839194" y="2089423"/>
            <a:ext cx="10515600" cy="4989512"/>
          </a:xfrm>
        </p:spPr>
        <p:txBody>
          <a:bodyPr>
            <a:normAutofit/>
          </a:bodyPr>
          <a:lstStyle/>
          <a:p>
            <a:pPr marL="0" indent="0" algn="just">
              <a:buNone/>
            </a:pPr>
            <a:r>
              <a:rPr lang="id-ID" dirty="0"/>
              <a:t>UU 39 Tahun 1999 HAM ,  UU 13 Tahun 1998 Lansia, UU 23 Tahun 2002 Perlindungan Anak</a:t>
            </a:r>
          </a:p>
          <a:p>
            <a:pPr marL="0" indent="0" algn="just">
              <a:buNone/>
            </a:pPr>
            <a:r>
              <a:rPr lang="id-ID" dirty="0"/>
              <a:t>UU 4 Tahun 1997 Penyandang Disabilitas</a:t>
            </a:r>
          </a:p>
          <a:p>
            <a:pPr marL="0" indent="0" algn="just">
              <a:buNone/>
            </a:pPr>
            <a:r>
              <a:rPr lang="id-ID" dirty="0"/>
              <a:t>Lansia, wanita hamil, anak-anak, korban bencana alam dan korban bencana sosial serta penyandang disabilitas fisi atau mental.</a:t>
            </a:r>
          </a:p>
          <a:p>
            <a:pPr marL="0" indent="0" algn="just">
              <a:buNone/>
            </a:pPr>
            <a:r>
              <a:rPr lang="id-ID" dirty="0"/>
              <a:t>Menyiapkan alat bantu jalan, alat pendengaran bagi lansia</a:t>
            </a:r>
          </a:p>
          <a:p>
            <a:pPr marL="0" indent="0" algn="just">
              <a:buNone/>
            </a:pPr>
            <a:r>
              <a:rPr lang="id-ID" dirty="0"/>
              <a:t>Tempat duduk khusus , tanpa antrian bagi bumil</a:t>
            </a:r>
          </a:p>
          <a:p>
            <a:pPr marL="0" indent="0" algn="just">
              <a:buNone/>
            </a:pPr>
            <a:r>
              <a:rPr lang="id-ID" dirty="0"/>
              <a:t>Tempat bermain anak bagi anak-anak</a:t>
            </a:r>
          </a:p>
        </p:txBody>
      </p:sp>
    </p:spTree>
    <p:extLst>
      <p:ext uri="{BB962C8B-B14F-4D97-AF65-F5344CB8AC3E}">
        <p14:creationId xmlns:p14="http://schemas.microsoft.com/office/powerpoint/2010/main" val="3447883734"/>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A556038-1DBA-43B7-858F-142C66267018}"/>
              </a:ext>
            </a:extLst>
          </p:cNvPr>
          <p:cNvSpPr>
            <a:spLocks noGrp="1"/>
          </p:cNvSpPr>
          <p:nvPr>
            <p:ph type="title"/>
          </p:nvPr>
        </p:nvSpPr>
        <p:spPr/>
        <p:txBody>
          <a:bodyPr/>
          <a:lstStyle/>
          <a:p>
            <a:r>
              <a:rPr lang="id-ID" dirty="0"/>
              <a:t>Ombusman RI</a:t>
            </a:r>
          </a:p>
        </p:txBody>
      </p:sp>
      <p:sp>
        <p:nvSpPr>
          <p:cNvPr id="3" name="Content Placeholder 2">
            <a:extLst>
              <a:ext uri="{FF2B5EF4-FFF2-40B4-BE49-F238E27FC236}">
                <a16:creationId xmlns:a16="http://schemas.microsoft.com/office/drawing/2014/main" xmlns="" id="{F27C8E4F-4721-44A0-B1AD-C401C1F59C2F}"/>
              </a:ext>
            </a:extLst>
          </p:cNvPr>
          <p:cNvSpPr>
            <a:spLocks noGrp="1"/>
          </p:cNvSpPr>
          <p:nvPr>
            <p:ph idx="1"/>
          </p:nvPr>
        </p:nvSpPr>
        <p:spPr>
          <a:xfrm>
            <a:off x="1141892" y="1995184"/>
            <a:ext cx="10222647" cy="4058297"/>
          </a:xfrm>
        </p:spPr>
        <p:txBody>
          <a:bodyPr>
            <a:normAutofit/>
          </a:bodyPr>
          <a:lstStyle/>
          <a:p>
            <a:pPr marL="0" indent="0" algn="just">
              <a:buNone/>
            </a:pPr>
            <a:r>
              <a:rPr lang="id-ID" b="0" i="0" dirty="0">
                <a:solidFill>
                  <a:srgbClr val="58585A"/>
                </a:solidFill>
                <a:effectLst/>
                <a:latin typeface="Arial" panose="020B0604020202020204" pitchFamily="34" charset="0"/>
              </a:rPr>
              <a:t>Undang-Undang Nomor 37 Tahun 2008 tentang Ombudsman Republik Indonesia dan Undang-Undang Nomor 25 Tahun 2009 tentang Pelayanan Publik, </a:t>
            </a:r>
            <a:endParaRPr lang="id-ID" b="1" i="1" dirty="0">
              <a:solidFill>
                <a:srgbClr val="58585A"/>
              </a:solidFill>
              <a:effectLst/>
              <a:latin typeface="Arial" panose="020B0604020202020204" pitchFamily="34" charset="0"/>
            </a:endParaRPr>
          </a:p>
          <a:p>
            <a:pPr marL="0" indent="0" algn="just">
              <a:buNone/>
            </a:pPr>
            <a:r>
              <a:rPr lang="id-ID" b="1" i="1" dirty="0">
                <a:solidFill>
                  <a:srgbClr val="58585A"/>
                </a:solidFill>
                <a:effectLst/>
                <a:latin typeface="Arial" panose="020B0604020202020204" pitchFamily="34" charset="0"/>
              </a:rPr>
              <a:t>Ombudsman RI</a:t>
            </a:r>
            <a:r>
              <a:rPr lang="id-ID" b="0" i="0" dirty="0">
                <a:solidFill>
                  <a:srgbClr val="58585A"/>
                </a:solidFill>
                <a:effectLst/>
                <a:latin typeface="Arial" panose="020B0604020202020204" pitchFamily="34" charset="0"/>
              </a:rPr>
              <a:t> merupakan lembaga negara yang menangani maladministrasi dalam pelayanan publik. Ombudsman bertugas untuk menerima laporan atas dugaan maladministrasi dalam penyelenggaraan pelayanan publik; melakukan investigasi atas prakarsa sendiri terhadap dugaan maladministrasi dalam penyelenggaraan pelayanan publik (Pasal 7 Undang-Undang No. 37 Tahun 2008). Selama instansi yang bersangkutan ditugaskan untuk menyelenggarakan pelayanan publik yang seluruh atau sebagian dananya bersumber dari APBN dan/atau APBD, maka pelayanan instansi tersebut menjadi wewenang pengawasan Ombudsman.</a:t>
            </a:r>
            <a:endParaRPr lang="id-ID" dirty="0"/>
          </a:p>
        </p:txBody>
      </p:sp>
    </p:spTree>
    <p:extLst>
      <p:ext uri="{BB962C8B-B14F-4D97-AF65-F5344CB8AC3E}">
        <p14:creationId xmlns:p14="http://schemas.microsoft.com/office/powerpoint/2010/main" val="3228625755"/>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9CE158A-E405-4BC6-9EF8-B2C5B604930E}"/>
              </a:ext>
            </a:extLst>
          </p:cNvPr>
          <p:cNvSpPr>
            <a:spLocks noGrp="1"/>
          </p:cNvSpPr>
          <p:nvPr>
            <p:ph type="title"/>
          </p:nvPr>
        </p:nvSpPr>
        <p:spPr/>
        <p:txBody>
          <a:bodyPr/>
          <a:lstStyle/>
          <a:p>
            <a:r>
              <a:rPr lang="id-ID" dirty="0"/>
              <a:t>Rekomendasi ombusman</a:t>
            </a:r>
          </a:p>
        </p:txBody>
      </p:sp>
      <p:sp>
        <p:nvSpPr>
          <p:cNvPr id="3" name="Content Placeholder 2">
            <a:extLst>
              <a:ext uri="{FF2B5EF4-FFF2-40B4-BE49-F238E27FC236}">
                <a16:creationId xmlns:a16="http://schemas.microsoft.com/office/drawing/2014/main" xmlns="" id="{6AD38319-17FF-4A7D-80FA-DCBFBB7FBE64}"/>
              </a:ext>
            </a:extLst>
          </p:cNvPr>
          <p:cNvSpPr>
            <a:spLocks noGrp="1"/>
          </p:cNvSpPr>
          <p:nvPr>
            <p:ph idx="1"/>
          </p:nvPr>
        </p:nvSpPr>
        <p:spPr/>
        <p:txBody>
          <a:bodyPr>
            <a:normAutofit/>
          </a:bodyPr>
          <a:lstStyle/>
          <a:p>
            <a:pPr marL="0" indent="0" algn="just">
              <a:buNone/>
            </a:pPr>
            <a:r>
              <a:rPr lang="id-ID" sz="2400" b="1" i="1" dirty="0"/>
              <a:t>Rekomendasi Ombusman,</a:t>
            </a:r>
            <a:r>
              <a:rPr lang="id-ID" sz="2400" dirty="0"/>
              <a:t> Kesimpulan, pendapat dan saran yang disusun berdasarkan hasil investigasi Ombusman kepada atasan terlapor untuk dilaksanakan dan/atau ditindaklanjuti dalam rangka peningkatan mutu penyelenggara admintrasi pemerintah yang baik</a:t>
            </a:r>
          </a:p>
        </p:txBody>
      </p:sp>
    </p:spTree>
    <p:extLst>
      <p:ext uri="{BB962C8B-B14F-4D97-AF65-F5344CB8AC3E}">
        <p14:creationId xmlns:p14="http://schemas.microsoft.com/office/powerpoint/2010/main" val="1767638304"/>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16E871D-8C91-4FE2-814D-8E40523C9CD9}"/>
              </a:ext>
            </a:extLst>
          </p:cNvPr>
          <p:cNvSpPr>
            <a:spLocks noGrp="1"/>
          </p:cNvSpPr>
          <p:nvPr>
            <p:ph type="title"/>
          </p:nvPr>
        </p:nvSpPr>
        <p:spPr>
          <a:xfrm>
            <a:off x="1420757" y="1048689"/>
            <a:ext cx="9603275" cy="1049235"/>
          </a:xfrm>
        </p:spPr>
        <p:txBody>
          <a:bodyPr/>
          <a:lstStyle/>
          <a:p>
            <a:r>
              <a:rPr lang="id-ID" dirty="0"/>
              <a:t>Proses rekomendasi</a:t>
            </a:r>
          </a:p>
        </p:txBody>
      </p:sp>
      <p:sp>
        <p:nvSpPr>
          <p:cNvPr id="3" name="Content Placeholder 2">
            <a:extLst>
              <a:ext uri="{FF2B5EF4-FFF2-40B4-BE49-F238E27FC236}">
                <a16:creationId xmlns:a16="http://schemas.microsoft.com/office/drawing/2014/main" xmlns="" id="{E1307FDA-BBFD-4754-8E70-809C6384B76D}"/>
              </a:ext>
            </a:extLst>
          </p:cNvPr>
          <p:cNvSpPr>
            <a:spLocks noGrp="1"/>
          </p:cNvSpPr>
          <p:nvPr>
            <p:ph idx="1"/>
          </p:nvPr>
        </p:nvSpPr>
        <p:spPr>
          <a:xfrm>
            <a:off x="1420757" y="1923266"/>
            <a:ext cx="9603275" cy="3450613"/>
          </a:xfrm>
        </p:spPr>
        <p:txBody>
          <a:bodyPr>
            <a:normAutofit/>
          </a:bodyPr>
          <a:lstStyle/>
          <a:p>
            <a:r>
              <a:rPr lang="id-ID" sz="2400" dirty="0"/>
              <a:t>Penyusunan</a:t>
            </a:r>
          </a:p>
          <a:p>
            <a:r>
              <a:rPr lang="id-ID" sz="2400" dirty="0"/>
              <a:t>Penyerahan</a:t>
            </a:r>
          </a:p>
          <a:p>
            <a:r>
              <a:rPr lang="id-ID" sz="2400" dirty="0"/>
              <a:t>Monitoring Rekomendasi</a:t>
            </a:r>
          </a:p>
          <a:p>
            <a:r>
              <a:rPr lang="id-ID" sz="2400" dirty="0"/>
              <a:t>Penetapan Status Rekomendasi</a:t>
            </a:r>
          </a:p>
          <a:p>
            <a:r>
              <a:rPr lang="id-ID" sz="2400" dirty="0"/>
              <a:t>Pelaporan dan Publikasi</a:t>
            </a:r>
          </a:p>
          <a:p>
            <a:r>
              <a:rPr lang="id-ID" sz="2400" dirty="0"/>
              <a:t>Penyelesaian</a:t>
            </a:r>
          </a:p>
        </p:txBody>
      </p:sp>
    </p:spTree>
    <p:extLst>
      <p:ext uri="{BB962C8B-B14F-4D97-AF65-F5344CB8AC3E}">
        <p14:creationId xmlns:p14="http://schemas.microsoft.com/office/powerpoint/2010/main" val="30115227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88B2191-44AC-4B93-B472-827CA2251B8E}"/>
              </a:ext>
            </a:extLst>
          </p:cNvPr>
          <p:cNvSpPr>
            <a:spLocks noGrp="1"/>
          </p:cNvSpPr>
          <p:nvPr>
            <p:ph type="title"/>
          </p:nvPr>
        </p:nvSpPr>
        <p:spPr>
          <a:xfrm>
            <a:off x="920393" y="1108204"/>
            <a:ext cx="10515600" cy="1325563"/>
          </a:xfrm>
        </p:spPr>
        <p:txBody>
          <a:bodyPr/>
          <a:lstStyle/>
          <a:p>
            <a:pPr algn="just"/>
            <a:r>
              <a:rPr lang="id-ID" dirty="0"/>
              <a:t>Tujuan Pelayanan Publik</a:t>
            </a:r>
          </a:p>
        </p:txBody>
      </p:sp>
      <p:sp>
        <p:nvSpPr>
          <p:cNvPr id="3" name="Content Placeholder 2">
            <a:extLst>
              <a:ext uri="{FF2B5EF4-FFF2-40B4-BE49-F238E27FC236}">
                <a16:creationId xmlns:a16="http://schemas.microsoft.com/office/drawing/2014/main" xmlns="" id="{473B914D-6FA7-4DDA-BFF4-B59C1732AAFB}"/>
              </a:ext>
            </a:extLst>
          </p:cNvPr>
          <p:cNvSpPr>
            <a:spLocks noGrp="1"/>
          </p:cNvSpPr>
          <p:nvPr>
            <p:ph idx="1"/>
          </p:nvPr>
        </p:nvSpPr>
        <p:spPr>
          <a:xfrm>
            <a:off x="838200" y="1825631"/>
            <a:ext cx="10515600" cy="4351338"/>
          </a:xfrm>
        </p:spPr>
        <p:txBody>
          <a:bodyPr>
            <a:noAutofit/>
          </a:bodyPr>
          <a:lstStyle/>
          <a:p>
            <a:pPr algn="just"/>
            <a:r>
              <a:rPr lang="id-ID" sz="2300" dirty="0"/>
              <a:t>Terwujudnya </a:t>
            </a:r>
            <a:r>
              <a:rPr lang="id-ID" sz="2300" b="1" dirty="0"/>
              <a:t>batasan dan hubungan yang jelas </a:t>
            </a:r>
            <a:r>
              <a:rPr lang="id-ID" sz="2300" dirty="0"/>
              <a:t>tentang hak, tanggung jawab, kewajiban dan kewenangan seluruh pihak yang terkait dengan penyelenggaraan pelayanan publik</a:t>
            </a:r>
          </a:p>
          <a:p>
            <a:pPr algn="just"/>
            <a:r>
              <a:rPr lang="id-ID" sz="2300" dirty="0"/>
              <a:t>Terwujudnya </a:t>
            </a:r>
            <a:r>
              <a:rPr lang="id-ID" sz="2300" b="1" dirty="0"/>
              <a:t>sistem penyelenggaraan pelayanan publik yang layak </a:t>
            </a:r>
            <a:r>
              <a:rPr lang="id-ID" sz="2300" dirty="0"/>
              <a:t>sesuai dengan asas-asas umum pemerintahan dan korporasi yang baik</a:t>
            </a:r>
          </a:p>
          <a:p>
            <a:pPr algn="just"/>
            <a:r>
              <a:rPr lang="id-ID" sz="2300" dirty="0"/>
              <a:t>Terpenuhinya </a:t>
            </a:r>
            <a:r>
              <a:rPr lang="id-ID" sz="2300" b="1" dirty="0"/>
              <a:t>penyelenggaraan pelayanan publik sesuai</a:t>
            </a:r>
            <a:r>
              <a:rPr lang="id-ID" sz="2300" dirty="0"/>
              <a:t> dengan peraturan dan perundang-undangan, dan</a:t>
            </a:r>
          </a:p>
          <a:p>
            <a:pPr algn="just"/>
            <a:r>
              <a:rPr lang="id-ID" sz="2300" dirty="0"/>
              <a:t>Terwujudnya </a:t>
            </a:r>
            <a:r>
              <a:rPr lang="id-ID" sz="2300" b="1" dirty="0"/>
              <a:t>perlindungan dan kepastian hukum bagi masyarakat</a:t>
            </a:r>
            <a:r>
              <a:rPr lang="id-ID" sz="2300" dirty="0"/>
              <a:t> dalam penyelenggaraan pelayanan publik</a:t>
            </a:r>
          </a:p>
        </p:txBody>
      </p:sp>
    </p:spTree>
    <p:extLst>
      <p:ext uri="{BB962C8B-B14F-4D97-AF65-F5344CB8AC3E}">
        <p14:creationId xmlns:p14="http://schemas.microsoft.com/office/powerpoint/2010/main" val="79517485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4EDB382-151D-4810-BD46-24FC9B9A8C3F}"/>
              </a:ext>
            </a:extLst>
          </p:cNvPr>
          <p:cNvSpPr>
            <a:spLocks noGrp="1"/>
          </p:cNvSpPr>
          <p:nvPr>
            <p:ph type="title"/>
          </p:nvPr>
        </p:nvSpPr>
        <p:spPr/>
        <p:txBody>
          <a:bodyPr/>
          <a:lstStyle/>
          <a:p>
            <a:r>
              <a:rPr lang="id-ID" dirty="0"/>
              <a:t>RUANG LINGKUP PELAYANAN PUBLIK</a:t>
            </a:r>
          </a:p>
        </p:txBody>
      </p:sp>
      <p:sp>
        <p:nvSpPr>
          <p:cNvPr id="3" name="Content Placeholder 2">
            <a:extLst>
              <a:ext uri="{FF2B5EF4-FFF2-40B4-BE49-F238E27FC236}">
                <a16:creationId xmlns:a16="http://schemas.microsoft.com/office/drawing/2014/main" xmlns="" id="{036FF84F-4F1A-4A06-BB65-B7E3FC92FA70}"/>
              </a:ext>
            </a:extLst>
          </p:cNvPr>
          <p:cNvSpPr>
            <a:spLocks noGrp="1"/>
          </p:cNvSpPr>
          <p:nvPr>
            <p:ph idx="1"/>
          </p:nvPr>
        </p:nvSpPr>
        <p:spPr/>
        <p:txBody>
          <a:bodyPr>
            <a:normAutofit lnSpcReduction="10000"/>
          </a:bodyPr>
          <a:lstStyle/>
          <a:p>
            <a:pPr marL="0" indent="0" algn="just">
              <a:buNone/>
            </a:pPr>
            <a:r>
              <a:rPr lang="id-ID" sz="2400" b="0" i="0" dirty="0">
                <a:solidFill>
                  <a:srgbClr val="111111"/>
                </a:solidFill>
                <a:effectLst/>
                <a:latin typeface="-apple-system"/>
              </a:rPr>
              <a:t>Ruang lingkup pelayanan publik menurut Undang-Undang No. 25 Tahun 2009 tentang Pelayanan Publik meliputi </a:t>
            </a:r>
            <a:r>
              <a:rPr lang="id-ID" sz="2400" b="1" i="0" dirty="0">
                <a:solidFill>
                  <a:srgbClr val="111111"/>
                </a:solidFill>
                <a:effectLst/>
                <a:latin typeface="-apple-system"/>
              </a:rPr>
              <a:t>pelayanan barang publik dan jasa publik serta pelayanan administratif yang diatur dalam peraturan perundang-undangan</a:t>
            </a:r>
            <a:r>
              <a:rPr lang="id-ID" sz="2400" b="0" i="0" dirty="0">
                <a:solidFill>
                  <a:srgbClr val="111111"/>
                </a:solidFill>
                <a:effectLst/>
                <a:latin typeface="-apple-system"/>
              </a:rPr>
              <a:t>. Dalam ruang lingkup tersebut termasuk: pendidikan, pengajaran, pekerjaan dan usaha, tempat tinggal, komunikasi dan informasi, lingkungan hidup, kesehatan, jaminan sosial, energi, perbankan, perhubungan, sumber daya alam, pariwisata, dan sektor strategis lainnya. (Pasal 5 UU No. 25 Tahun 2009)</a:t>
            </a:r>
            <a:endParaRPr lang="id-ID" sz="2400" dirty="0"/>
          </a:p>
        </p:txBody>
      </p:sp>
    </p:spTree>
    <p:extLst>
      <p:ext uri="{BB962C8B-B14F-4D97-AF65-F5344CB8AC3E}">
        <p14:creationId xmlns:p14="http://schemas.microsoft.com/office/powerpoint/2010/main" val="375275050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20FEDE3-F79F-4FFE-A737-63D8F85FAC0E}"/>
              </a:ext>
            </a:extLst>
          </p:cNvPr>
          <p:cNvSpPr>
            <a:spLocks noGrp="1"/>
          </p:cNvSpPr>
          <p:nvPr>
            <p:ph type="title"/>
          </p:nvPr>
        </p:nvSpPr>
        <p:spPr>
          <a:xfrm>
            <a:off x="1174179" y="907259"/>
            <a:ext cx="9603275" cy="1049235"/>
          </a:xfrm>
        </p:spPr>
        <p:txBody>
          <a:bodyPr/>
          <a:lstStyle/>
          <a:p>
            <a:r>
              <a:rPr lang="id-ID" dirty="0"/>
              <a:t>JENIS Pelayanan Publik</a:t>
            </a:r>
            <a:br>
              <a:rPr lang="id-ID" dirty="0"/>
            </a:br>
            <a:r>
              <a:rPr lang="en-US" sz="2400" b="0" i="0" dirty="0" err="1">
                <a:solidFill>
                  <a:srgbClr val="111111"/>
                </a:solidFill>
                <a:effectLst/>
                <a:latin typeface="-apple-system"/>
              </a:rPr>
              <a:t>Kepmen</a:t>
            </a:r>
            <a:r>
              <a:rPr lang="en-US" sz="2400" b="0" i="0" dirty="0">
                <a:solidFill>
                  <a:srgbClr val="111111"/>
                </a:solidFill>
                <a:effectLst/>
                <a:latin typeface="-apple-system"/>
              </a:rPr>
              <a:t> PAN </a:t>
            </a:r>
            <a:r>
              <a:rPr lang="en-US" sz="2400" b="0" i="0" dirty="0" err="1">
                <a:solidFill>
                  <a:srgbClr val="111111"/>
                </a:solidFill>
                <a:effectLst/>
                <a:latin typeface="-apple-system"/>
              </a:rPr>
              <a:t>Nomor</a:t>
            </a:r>
            <a:r>
              <a:rPr lang="en-US" sz="2400" b="0" i="0" dirty="0">
                <a:solidFill>
                  <a:srgbClr val="111111"/>
                </a:solidFill>
                <a:effectLst/>
                <a:latin typeface="-apple-system"/>
              </a:rPr>
              <a:t> 58 </a:t>
            </a:r>
            <a:r>
              <a:rPr lang="en-US" sz="2400" b="0" i="0" dirty="0" err="1">
                <a:solidFill>
                  <a:srgbClr val="111111"/>
                </a:solidFill>
                <a:effectLst/>
                <a:latin typeface="-apple-system"/>
              </a:rPr>
              <a:t>Tahun</a:t>
            </a:r>
            <a:r>
              <a:rPr lang="en-US" sz="2400" b="0" i="0" dirty="0">
                <a:solidFill>
                  <a:srgbClr val="111111"/>
                </a:solidFill>
                <a:effectLst/>
                <a:latin typeface="-apple-system"/>
              </a:rPr>
              <a:t> 2002</a:t>
            </a:r>
            <a:endParaRPr lang="id-ID" dirty="0"/>
          </a:p>
        </p:txBody>
      </p:sp>
      <p:sp>
        <p:nvSpPr>
          <p:cNvPr id="3" name="Content Placeholder 2">
            <a:extLst>
              <a:ext uri="{FF2B5EF4-FFF2-40B4-BE49-F238E27FC236}">
                <a16:creationId xmlns:a16="http://schemas.microsoft.com/office/drawing/2014/main" xmlns="" id="{5FADC722-AF8B-47EC-A801-BA2C14026CED}"/>
              </a:ext>
            </a:extLst>
          </p:cNvPr>
          <p:cNvSpPr>
            <a:spLocks noGrp="1"/>
          </p:cNvSpPr>
          <p:nvPr>
            <p:ph idx="1"/>
          </p:nvPr>
        </p:nvSpPr>
        <p:spPr>
          <a:xfrm>
            <a:off x="996592" y="1884576"/>
            <a:ext cx="10346077" cy="4199727"/>
          </a:xfrm>
        </p:spPr>
        <p:txBody>
          <a:bodyPr>
            <a:normAutofit fontScale="92500" lnSpcReduction="20000"/>
          </a:bodyPr>
          <a:lstStyle/>
          <a:p>
            <a:pPr algn="just"/>
            <a:r>
              <a:rPr lang="id-ID" b="1" dirty="0"/>
              <a:t>Pelayanan Barang Publik,</a:t>
            </a:r>
            <a:r>
              <a:rPr lang="id-ID" dirty="0"/>
              <a:t> jenis </a:t>
            </a:r>
            <a:r>
              <a:rPr lang="id-ID" b="0" i="0" dirty="0">
                <a:solidFill>
                  <a:srgbClr val="111111"/>
                </a:solidFill>
                <a:effectLst/>
                <a:latin typeface="-apple-system"/>
              </a:rPr>
              <a:t>pelayanan yang diberikan oleh unit pelayanan berupa kegiatan penyediaan dan atau pengolahan bahan berwujud fisik termasuk distribusi dan penyampaiannya kepada konsumen langsung (sebagai unit atau individual) dalam suatu sistem. Secara keseluruhan kegiatan tersebut menghasilkan produk akhir berwujud benda (berwujud fisik) atau yang dianggap benda yang memberikan nilai tambah secara langsung bagi penggunanya.</a:t>
            </a:r>
            <a:endParaRPr lang="id-ID" dirty="0"/>
          </a:p>
          <a:p>
            <a:pPr algn="just"/>
            <a:r>
              <a:rPr lang="id-ID" b="1" dirty="0"/>
              <a:t>Pelayanan Jasa Publik,</a:t>
            </a:r>
            <a:r>
              <a:rPr lang="id-ID" dirty="0"/>
              <a:t> jenis </a:t>
            </a:r>
            <a:r>
              <a:rPr lang="id-ID" b="0" i="0" dirty="0">
                <a:solidFill>
                  <a:srgbClr val="111111"/>
                </a:solidFill>
                <a:effectLst/>
                <a:latin typeface="-apple-system"/>
              </a:rPr>
              <a:t>pelayanan yang diberikan oleh unit pelayanan berupa sarana dan prasarana serta penunjangnya. Pengoperasiannya berdasarkan suatu sistem pengoperasian tertentu dan pasti. Produk akhirnya berupa jasa yang mendatangkan manfaat bagi penerimanya secara langsung dan habis terpakai dalam jangka waktu tertentu.</a:t>
            </a:r>
            <a:endParaRPr lang="id-ID" dirty="0"/>
          </a:p>
          <a:p>
            <a:pPr algn="just"/>
            <a:r>
              <a:rPr lang="id-ID" b="1" dirty="0"/>
              <a:t>Pelayanan Administratif,</a:t>
            </a:r>
            <a:r>
              <a:rPr lang="id-ID" dirty="0"/>
              <a:t> </a:t>
            </a:r>
            <a:r>
              <a:rPr lang="id-ID" b="0" i="0" dirty="0">
                <a:solidFill>
                  <a:srgbClr val="111111"/>
                </a:solidFill>
                <a:effectLst/>
                <a:latin typeface="-apple-system"/>
              </a:rPr>
              <a:t>jenis pelayanan yang diberikan oleh unit pelayanan berupa pencatatan, penelitian, pengambilan keputusan, dokumentasi dan kegiatan tata usaha lainnya yang secara keseluruhan menghasilkan produk akhir berupa dokumen, misalnya sertifikat, ijin-ijin, rekomendasi, keterangan dan lain-lain.</a:t>
            </a:r>
            <a:endParaRPr lang="id-ID" dirty="0"/>
          </a:p>
          <a:p>
            <a:pPr marL="0" indent="0">
              <a:buNone/>
            </a:pPr>
            <a:endParaRPr lang="id-ID" dirty="0"/>
          </a:p>
          <a:p>
            <a:pPr marL="0" indent="0">
              <a:buNone/>
            </a:pPr>
            <a:endParaRPr lang="id-ID" dirty="0"/>
          </a:p>
          <a:p>
            <a:pPr marL="0" indent="0">
              <a:buNone/>
            </a:pPr>
            <a:endParaRPr lang="id-ID" dirty="0"/>
          </a:p>
        </p:txBody>
      </p:sp>
    </p:spTree>
    <p:extLst>
      <p:ext uri="{BB962C8B-B14F-4D97-AF65-F5344CB8AC3E}">
        <p14:creationId xmlns:p14="http://schemas.microsoft.com/office/powerpoint/2010/main" val="386832072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3414840-4189-434E-8B0D-2CFEA549159E}"/>
              </a:ext>
            </a:extLst>
          </p:cNvPr>
          <p:cNvSpPr>
            <a:spLocks noGrp="1"/>
          </p:cNvSpPr>
          <p:nvPr>
            <p:ph type="title"/>
          </p:nvPr>
        </p:nvSpPr>
        <p:spPr>
          <a:xfrm>
            <a:off x="1369387" y="907259"/>
            <a:ext cx="9603275" cy="1049235"/>
          </a:xfrm>
        </p:spPr>
        <p:txBody>
          <a:bodyPr>
            <a:normAutofit/>
          </a:bodyPr>
          <a:lstStyle/>
          <a:p>
            <a:r>
              <a:rPr lang="id-ID" sz="2800" dirty="0"/>
              <a:t>Tujuh Dimensi mengukur kinerja pelayanan publik </a:t>
            </a:r>
            <a:r>
              <a:rPr lang="en-US" sz="2400" b="0" i="0" dirty="0" err="1">
                <a:solidFill>
                  <a:srgbClr val="111111"/>
                </a:solidFill>
                <a:effectLst/>
                <a:latin typeface="-apple-system"/>
              </a:rPr>
              <a:t>Kepmen</a:t>
            </a:r>
            <a:r>
              <a:rPr lang="en-US" sz="2400" b="0" i="0" dirty="0">
                <a:solidFill>
                  <a:srgbClr val="111111"/>
                </a:solidFill>
                <a:effectLst/>
                <a:latin typeface="-apple-system"/>
              </a:rPr>
              <a:t> PAN </a:t>
            </a:r>
            <a:r>
              <a:rPr lang="en-US" sz="2400" b="0" i="0" dirty="0" err="1">
                <a:solidFill>
                  <a:srgbClr val="111111"/>
                </a:solidFill>
                <a:effectLst/>
                <a:latin typeface="-apple-system"/>
              </a:rPr>
              <a:t>Nomor</a:t>
            </a:r>
            <a:r>
              <a:rPr lang="en-US" sz="2400" b="0" i="0" dirty="0">
                <a:solidFill>
                  <a:srgbClr val="111111"/>
                </a:solidFill>
                <a:effectLst/>
                <a:latin typeface="-apple-system"/>
              </a:rPr>
              <a:t> 58 </a:t>
            </a:r>
            <a:r>
              <a:rPr lang="en-US" sz="2400" b="0" i="0" dirty="0" err="1">
                <a:solidFill>
                  <a:srgbClr val="111111"/>
                </a:solidFill>
                <a:effectLst/>
                <a:latin typeface="-apple-system"/>
              </a:rPr>
              <a:t>Tahun</a:t>
            </a:r>
            <a:r>
              <a:rPr lang="en-US" sz="2400" b="0" i="0" dirty="0">
                <a:solidFill>
                  <a:srgbClr val="111111"/>
                </a:solidFill>
                <a:effectLst/>
                <a:latin typeface="-apple-system"/>
              </a:rPr>
              <a:t> 2002</a:t>
            </a:r>
            <a:endParaRPr lang="id-ID" dirty="0"/>
          </a:p>
        </p:txBody>
      </p:sp>
      <p:sp>
        <p:nvSpPr>
          <p:cNvPr id="3" name="Content Placeholder 2">
            <a:extLst>
              <a:ext uri="{FF2B5EF4-FFF2-40B4-BE49-F238E27FC236}">
                <a16:creationId xmlns:a16="http://schemas.microsoft.com/office/drawing/2014/main" xmlns="" id="{DFD1C3E2-2A97-4BFC-9563-CE8E34919F52}"/>
              </a:ext>
            </a:extLst>
          </p:cNvPr>
          <p:cNvSpPr>
            <a:spLocks noGrp="1"/>
          </p:cNvSpPr>
          <p:nvPr>
            <p:ph idx="1"/>
          </p:nvPr>
        </p:nvSpPr>
        <p:spPr>
          <a:xfrm>
            <a:off x="1133080" y="2046555"/>
            <a:ext cx="9603275" cy="3450613"/>
          </a:xfrm>
        </p:spPr>
        <p:txBody>
          <a:bodyPr>
            <a:noAutofit/>
          </a:bodyPr>
          <a:lstStyle/>
          <a:p>
            <a:pPr algn="just"/>
            <a:r>
              <a:rPr lang="id-ID" b="1" i="0" dirty="0">
                <a:solidFill>
                  <a:srgbClr val="111111"/>
                </a:solidFill>
                <a:effectLst/>
                <a:latin typeface="-apple-system"/>
              </a:rPr>
              <a:t>Kesederhanaan prosedur pelayanan</a:t>
            </a:r>
            <a:r>
              <a:rPr lang="id-ID" b="0" i="0" dirty="0">
                <a:solidFill>
                  <a:srgbClr val="111111"/>
                </a:solidFill>
                <a:effectLst/>
                <a:latin typeface="-apple-system"/>
              </a:rPr>
              <a:t>, variabek a) kemudahan/kecepatan prosedur dalam proses pelayanan, b) kesulitan mengurus pernyataan dalam proses pelayanan.</a:t>
            </a:r>
          </a:p>
          <a:p>
            <a:pPr algn="just"/>
            <a:r>
              <a:rPr lang="id-ID" b="1" i="0" dirty="0">
                <a:solidFill>
                  <a:srgbClr val="111111"/>
                </a:solidFill>
                <a:effectLst/>
                <a:latin typeface="-apple-system"/>
              </a:rPr>
              <a:t>Keterbukaan informasi pelayanan</a:t>
            </a:r>
            <a:r>
              <a:rPr lang="id-ID" b="0" i="0" dirty="0">
                <a:solidFill>
                  <a:srgbClr val="111111"/>
                </a:solidFill>
                <a:effectLst/>
                <a:latin typeface="-apple-system"/>
              </a:rPr>
              <a:t>,, variabel a) keterbukaan mengenai prosedur, persyaratan, biaya dalam pelayanan, b) keterbukaan sikap petugas dalam memberi pelayanan.</a:t>
            </a:r>
          </a:p>
          <a:p>
            <a:pPr algn="just"/>
            <a:r>
              <a:rPr lang="id-ID" b="1" i="0" dirty="0">
                <a:solidFill>
                  <a:srgbClr val="111111"/>
                </a:solidFill>
                <a:effectLst/>
                <a:latin typeface="-apple-system"/>
              </a:rPr>
              <a:t>Kepastian pelaksanaan pelayanan</a:t>
            </a:r>
            <a:r>
              <a:rPr lang="id-ID" b="0" i="0" dirty="0">
                <a:solidFill>
                  <a:srgbClr val="111111"/>
                </a:solidFill>
                <a:effectLst/>
                <a:latin typeface="-apple-system"/>
              </a:rPr>
              <a:t>,</a:t>
            </a:r>
            <a:r>
              <a:rPr lang="id-ID" dirty="0">
                <a:solidFill>
                  <a:srgbClr val="111111"/>
                </a:solidFill>
                <a:latin typeface="-apple-system"/>
              </a:rPr>
              <a:t> variable </a:t>
            </a:r>
            <a:r>
              <a:rPr lang="id-ID" b="0" i="0" dirty="0">
                <a:solidFill>
                  <a:srgbClr val="111111"/>
                </a:solidFill>
                <a:effectLst/>
                <a:latin typeface="-apple-system"/>
              </a:rPr>
              <a:t>a) ketepatan waktu penyelesaian, b) kesesuaian biaya yang dibayar dengan tarif resmi.</a:t>
            </a:r>
            <a:endParaRPr lang="id-ID" dirty="0">
              <a:solidFill>
                <a:srgbClr val="111111"/>
              </a:solidFill>
              <a:latin typeface="-apple-system"/>
            </a:endParaRPr>
          </a:p>
          <a:p>
            <a:pPr algn="just"/>
            <a:r>
              <a:rPr lang="id-ID" b="1" i="0" dirty="0">
                <a:solidFill>
                  <a:srgbClr val="111111"/>
                </a:solidFill>
                <a:effectLst/>
                <a:latin typeface="-apple-system"/>
              </a:rPr>
              <a:t>Mutu produk pelayanan, </a:t>
            </a:r>
            <a:r>
              <a:rPr lang="id-ID" i="0" dirty="0">
                <a:solidFill>
                  <a:srgbClr val="111111"/>
                </a:solidFill>
                <a:effectLst/>
                <a:latin typeface="-apple-system"/>
              </a:rPr>
              <a:t>variabel</a:t>
            </a:r>
            <a:r>
              <a:rPr lang="id-ID" b="0" i="0" dirty="0">
                <a:solidFill>
                  <a:srgbClr val="111111"/>
                </a:solidFill>
                <a:effectLst/>
                <a:latin typeface="-apple-system"/>
              </a:rPr>
              <a:t> a) kepuasan terhadap mutu produk pelayanan, b) kemudahan dalam mengurus pelayanan.</a:t>
            </a:r>
            <a:endParaRPr lang="id-ID" dirty="0"/>
          </a:p>
        </p:txBody>
      </p:sp>
    </p:spTree>
    <p:extLst>
      <p:ext uri="{BB962C8B-B14F-4D97-AF65-F5344CB8AC3E}">
        <p14:creationId xmlns:p14="http://schemas.microsoft.com/office/powerpoint/2010/main" val="274473345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CC38678-C3F8-4BD1-8DF5-6FACD006B8F5}"/>
              </a:ext>
            </a:extLst>
          </p:cNvPr>
          <p:cNvSpPr>
            <a:spLocks noGrp="1"/>
          </p:cNvSpPr>
          <p:nvPr>
            <p:ph type="title"/>
          </p:nvPr>
        </p:nvSpPr>
        <p:spPr/>
        <p:txBody>
          <a:bodyPr/>
          <a:lstStyle/>
          <a:p>
            <a:endParaRPr lang="id-ID"/>
          </a:p>
        </p:txBody>
      </p:sp>
      <p:sp>
        <p:nvSpPr>
          <p:cNvPr id="3" name="Content Placeholder 2">
            <a:extLst>
              <a:ext uri="{FF2B5EF4-FFF2-40B4-BE49-F238E27FC236}">
                <a16:creationId xmlns:a16="http://schemas.microsoft.com/office/drawing/2014/main" xmlns="" id="{F47BC161-C9F0-4EEE-9FFA-3A050C12FE14}"/>
              </a:ext>
            </a:extLst>
          </p:cNvPr>
          <p:cNvSpPr>
            <a:spLocks noGrp="1"/>
          </p:cNvSpPr>
          <p:nvPr>
            <p:ph idx="1"/>
          </p:nvPr>
        </p:nvSpPr>
        <p:spPr/>
        <p:txBody>
          <a:bodyPr>
            <a:normAutofit lnSpcReduction="10000"/>
          </a:bodyPr>
          <a:lstStyle/>
          <a:p>
            <a:pPr algn="just"/>
            <a:r>
              <a:rPr lang="id-ID" b="1" i="0" dirty="0">
                <a:solidFill>
                  <a:srgbClr val="111111"/>
                </a:solidFill>
                <a:effectLst/>
                <a:latin typeface="-apple-system"/>
              </a:rPr>
              <a:t>Tingkat profesional petugas</a:t>
            </a:r>
            <a:r>
              <a:rPr lang="id-ID" b="0" i="0" dirty="0">
                <a:solidFill>
                  <a:srgbClr val="111111"/>
                </a:solidFill>
                <a:effectLst/>
                <a:latin typeface="-apple-system"/>
              </a:rPr>
              <a:t>, variable  a) sikap dan semangat kerja petugas dalam menangani pelayanan, b) ada tidaknya praktik pungli yang dilakukan petugas</a:t>
            </a:r>
          </a:p>
          <a:p>
            <a:pPr algn="just"/>
            <a:r>
              <a:rPr lang="id-ID" b="1" i="0" dirty="0">
                <a:solidFill>
                  <a:srgbClr val="111111"/>
                </a:solidFill>
                <a:effectLst/>
                <a:latin typeface="-apple-system"/>
              </a:rPr>
              <a:t>Tertib pengelolaan administrasi dan manajemen</a:t>
            </a:r>
            <a:r>
              <a:rPr lang="id-ID" b="0" i="0" dirty="0">
                <a:solidFill>
                  <a:srgbClr val="111111"/>
                </a:solidFill>
                <a:effectLst/>
                <a:latin typeface="-apple-system"/>
              </a:rPr>
              <a:t>, variabel a) cara petugas mengelola dan menyimpan dokumen/berkas pelayanan, b) ketersediaan fasilitas penunjang kelancaran, kemudahan dalam pelayanan, misalnya telepon, media pengumuman, monitor tv dan lain-lain.</a:t>
            </a:r>
          </a:p>
          <a:p>
            <a:pPr algn="just"/>
            <a:r>
              <a:rPr lang="id-ID" b="1" i="0" dirty="0">
                <a:solidFill>
                  <a:srgbClr val="111111"/>
                </a:solidFill>
                <a:effectLst/>
                <a:latin typeface="-apple-system"/>
              </a:rPr>
              <a:t>Sarana dan prasarana pelayanan</a:t>
            </a:r>
            <a:r>
              <a:rPr lang="id-ID" b="0" i="0" dirty="0">
                <a:solidFill>
                  <a:srgbClr val="111111"/>
                </a:solidFill>
                <a:effectLst/>
                <a:latin typeface="-apple-system"/>
              </a:rPr>
              <a:t>,</a:t>
            </a:r>
            <a:r>
              <a:rPr lang="id-ID" dirty="0">
                <a:solidFill>
                  <a:srgbClr val="111111"/>
                </a:solidFill>
                <a:latin typeface="-apple-system"/>
              </a:rPr>
              <a:t> variabel </a:t>
            </a:r>
            <a:r>
              <a:rPr lang="id-ID" b="0" i="0" dirty="0">
                <a:solidFill>
                  <a:srgbClr val="111111"/>
                </a:solidFill>
                <a:effectLst/>
                <a:latin typeface="-apple-system"/>
              </a:rPr>
              <a:t> a) kenyamanan konsumen atas fasilitas pelayanan yang ada, seperti ruang tunggu/AC, tempat duduk dan toilet, b) ketertiban dan kebersihan lingkungan kerja di instansi pelayanan </a:t>
            </a:r>
          </a:p>
          <a:p>
            <a:pPr algn="just"/>
            <a:endParaRPr lang="id-ID" dirty="0"/>
          </a:p>
        </p:txBody>
      </p:sp>
    </p:spTree>
    <p:extLst>
      <p:ext uri="{BB962C8B-B14F-4D97-AF65-F5344CB8AC3E}">
        <p14:creationId xmlns:p14="http://schemas.microsoft.com/office/powerpoint/2010/main" val="257731541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04924FE-6976-4241-8E3C-0AA63A832E75}"/>
              </a:ext>
            </a:extLst>
          </p:cNvPr>
          <p:cNvSpPr>
            <a:spLocks noGrp="1"/>
          </p:cNvSpPr>
          <p:nvPr>
            <p:ph type="title"/>
          </p:nvPr>
        </p:nvSpPr>
        <p:spPr/>
        <p:txBody>
          <a:bodyPr/>
          <a:lstStyle/>
          <a:p>
            <a:r>
              <a:rPr lang="id-ID" dirty="0"/>
              <a:t>KRITERIA KUALITATIF</a:t>
            </a:r>
          </a:p>
        </p:txBody>
      </p:sp>
      <p:sp>
        <p:nvSpPr>
          <p:cNvPr id="3" name="Content Placeholder 2">
            <a:extLst>
              <a:ext uri="{FF2B5EF4-FFF2-40B4-BE49-F238E27FC236}">
                <a16:creationId xmlns:a16="http://schemas.microsoft.com/office/drawing/2014/main" xmlns="" id="{4A084FFD-D2CB-4507-8A4B-6FD54B57EEE7}"/>
              </a:ext>
            </a:extLst>
          </p:cNvPr>
          <p:cNvSpPr>
            <a:spLocks noGrp="1"/>
          </p:cNvSpPr>
          <p:nvPr>
            <p:ph idx="1"/>
          </p:nvPr>
        </p:nvSpPr>
        <p:spPr/>
        <p:txBody>
          <a:bodyPr>
            <a:noAutofit/>
          </a:bodyPr>
          <a:lstStyle/>
          <a:p>
            <a:pPr algn="just"/>
            <a:r>
              <a:rPr lang="id-ID" b="1" i="0" dirty="0">
                <a:solidFill>
                  <a:srgbClr val="111111"/>
                </a:solidFill>
                <a:effectLst/>
                <a:latin typeface="-apple-system"/>
              </a:rPr>
              <a:t>Kesederhanaan</a:t>
            </a:r>
            <a:r>
              <a:rPr lang="id-ID" b="0" i="0" dirty="0">
                <a:solidFill>
                  <a:srgbClr val="111111"/>
                </a:solidFill>
                <a:effectLst/>
                <a:latin typeface="-apple-system"/>
              </a:rPr>
              <a:t>, yaitu bahwa prosedur/tata cara pelayanan diselenggarakan secara mudah, lancar, cepat, tepat, tidak berbelit-belit, mudah dipahami dan mudah dilaksanakan oleh masyarakat yang menerima pelayanan.</a:t>
            </a:r>
          </a:p>
          <a:p>
            <a:pPr algn="just"/>
            <a:r>
              <a:rPr lang="id-ID" b="1" i="0" dirty="0">
                <a:solidFill>
                  <a:srgbClr val="111111"/>
                </a:solidFill>
                <a:effectLst/>
                <a:latin typeface="-apple-system"/>
              </a:rPr>
              <a:t>Kejelasan dan kepastian</a:t>
            </a:r>
            <a:r>
              <a:rPr lang="id-ID" b="0" i="0" dirty="0">
                <a:solidFill>
                  <a:srgbClr val="111111"/>
                </a:solidFill>
                <a:effectLst/>
                <a:latin typeface="-apple-system"/>
              </a:rPr>
              <a:t>, yaitu mencakup: (a) prosedur/tata cara pelayanan, (b) persyaratan pelayanan, baik persyaratan teknis maupun administratif. (c) Unit kerja dan atau pejabat yang berwewenang dan bertanggungjawab dalam memberikan pelayanan, (d) Rincian biaya/tarif pelayanan dan tata cara pembayarannya, (e) Jadwal waktu penyelesaian pelayanan.</a:t>
            </a:r>
          </a:p>
          <a:p>
            <a:pPr algn="just"/>
            <a:r>
              <a:rPr lang="id-ID" b="1" i="0" dirty="0">
                <a:solidFill>
                  <a:srgbClr val="111111"/>
                </a:solidFill>
                <a:effectLst/>
                <a:latin typeface="-apple-system"/>
              </a:rPr>
              <a:t>Keamanan</a:t>
            </a:r>
            <a:r>
              <a:rPr lang="id-ID" b="0" i="0" dirty="0">
                <a:solidFill>
                  <a:srgbClr val="111111"/>
                </a:solidFill>
                <a:effectLst/>
                <a:latin typeface="-apple-system"/>
              </a:rPr>
              <a:t>, yaitu bahwa proses hasil pelayanan dapat memberikan keamanan, kenyamanan dan kepastian hukum bagi masyarakat.</a:t>
            </a:r>
          </a:p>
          <a:p>
            <a:pPr algn="just"/>
            <a:endParaRPr lang="id-ID" dirty="0"/>
          </a:p>
        </p:txBody>
      </p:sp>
    </p:spTree>
    <p:extLst>
      <p:ext uri="{BB962C8B-B14F-4D97-AF65-F5344CB8AC3E}">
        <p14:creationId xmlns:p14="http://schemas.microsoft.com/office/powerpoint/2010/main" val="2783525731"/>
      </p:ext>
    </p:extLst>
  </p:cSld>
  <p:clrMapOvr>
    <a:masterClrMapping/>
  </p:clrMapOvr>
  <p:timing>
    <p:tnLst>
      <p:par>
        <p:cTn id="1" dur="indefinite" restart="never" nodeType="tmRoot"/>
      </p:par>
    </p:tnLst>
  </p:timing>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43000" r="43000" b="100000"/>
          </a:path>
        </a:gradFill>
      </a:bgFillStyleLst>
    </a:fmtScheme>
  </a:themeElements>
  <a:objectDefaults/>
  <a:extraClrSchemeLst/>
  <a:extLst>
    <a:ext uri="{05A4C25C-085E-4340-85A3-A5531E510DB2}">
      <thm15:themeFamily xmlns:thm15="http://schemas.microsoft.com/office/thememl/2012/main" xmlns=""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Template>Gallery</Template>
  <TotalTime>3137</TotalTime>
  <Words>2601</Words>
  <Application>Microsoft Office PowerPoint</Application>
  <PresentationFormat>Custom</PresentationFormat>
  <Paragraphs>188</Paragraphs>
  <Slides>39</Slides>
  <Notes>0</Notes>
  <HiddenSlides>0</HiddenSlides>
  <MMClips>0</MMClips>
  <ScaleCrop>false</ScaleCrop>
  <HeadingPairs>
    <vt:vector size="4" baseType="variant">
      <vt:variant>
        <vt:lpstr>Theme</vt:lpstr>
      </vt:variant>
      <vt:variant>
        <vt:i4>1</vt:i4>
      </vt:variant>
      <vt:variant>
        <vt:lpstr>Slide Titles</vt:lpstr>
      </vt:variant>
      <vt:variant>
        <vt:i4>39</vt:i4>
      </vt:variant>
    </vt:vector>
  </HeadingPairs>
  <TitlesOfParts>
    <vt:vector size="40" baseType="lpstr">
      <vt:lpstr>Gallery</vt:lpstr>
      <vt:lpstr>PELAYANAN PUBLIK</vt:lpstr>
      <vt:lpstr>PELAYANAN PUBLIK</vt:lpstr>
      <vt:lpstr>Azas Pelayanan Publik UU 25 Tahun 2009</vt:lpstr>
      <vt:lpstr>Tujuan Pelayanan Publik</vt:lpstr>
      <vt:lpstr>RUANG LINGKUP PELAYANAN PUBLIK</vt:lpstr>
      <vt:lpstr>JENIS Pelayanan Publik Kepmen PAN Nomor 58 Tahun 2002</vt:lpstr>
      <vt:lpstr>Tujuh Dimensi mengukur kinerja pelayanan publik Kepmen PAN Nomor 58 Tahun 2002</vt:lpstr>
      <vt:lpstr>PowerPoint Presentation</vt:lpstr>
      <vt:lpstr>KRITERIA KUALITATIF</vt:lpstr>
      <vt:lpstr>PowerPoint Presentation</vt:lpstr>
      <vt:lpstr> </vt:lpstr>
      <vt:lpstr>KRITERIA KUANTITATIF</vt:lpstr>
      <vt:lpstr>PENYELENGGARAAN PELAYANAN PUBLIK Pasal 8 UU No. 25 Tahun 2009 </vt:lpstr>
      <vt:lpstr>Penyelenggara memiliki hak:</vt:lpstr>
      <vt:lpstr>Penyelenggara berkewajiban: Pasal 15 UU No 25 Tahun 2009</vt:lpstr>
      <vt:lpstr>PowerPoint Presentation</vt:lpstr>
      <vt:lpstr>Pelaksana berkewajiban:</vt:lpstr>
      <vt:lpstr>Pelaksana dilarang :</vt:lpstr>
      <vt:lpstr>Masyarakat berhak:</vt:lpstr>
      <vt:lpstr>PowerPoint Presentation</vt:lpstr>
      <vt:lpstr>Pelaksana dalam menyelenggarakan pelayanan publik harus berperilaku sebagai berikut: </vt:lpstr>
      <vt:lpstr>PowerPoint Presentation</vt:lpstr>
      <vt:lpstr>Penyelenggara berkewajiban mengelola sistem informasi PELAYANAN PUBLIK yang terdiri atas sistem informasi elektronik atau non-elektronik, informasi itu sekurang-kurangnya meliputi:  </vt:lpstr>
      <vt:lpstr>PowerPoint Presentation</vt:lpstr>
      <vt:lpstr>Pembiayaan/Tarif Pelayanan Publik </vt:lpstr>
      <vt:lpstr>Pengawasan Pelayanan Publik </vt:lpstr>
      <vt:lpstr>Pengelolaan Pengaduan , penyelenggara pelayanan</vt:lpstr>
      <vt:lpstr>MALADMISTRASI</vt:lpstr>
      <vt:lpstr>DELIK </vt:lpstr>
      <vt:lpstr>Pengaduan disampaikan secara tertulis memuat: Pasal 42 UU No 25 Tahun 2009</vt:lpstr>
      <vt:lpstr>PowerPoint Presentation</vt:lpstr>
      <vt:lpstr>Respon Pengaduan :</vt:lpstr>
      <vt:lpstr>PowerPoint Presentation</vt:lpstr>
      <vt:lpstr>Etika Pelayanan</vt:lpstr>
      <vt:lpstr>Pelayanan Khusus</vt:lpstr>
      <vt:lpstr>Dasar Yang Mendapat Pelayanan Khusus :</vt:lpstr>
      <vt:lpstr>Ombusman RI</vt:lpstr>
      <vt:lpstr>Rekomendasi ombusman</vt:lpstr>
      <vt:lpstr>Proses rekomendasi</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PELAYANAN PUBLIK</dc:title>
  <dc:creator>ybudi5280@gmail.com</dc:creator>
  <cp:lastModifiedBy>user</cp:lastModifiedBy>
  <cp:revision>25</cp:revision>
  <dcterms:created xsi:type="dcterms:W3CDTF">2024-08-03T22:32:09Z</dcterms:created>
  <dcterms:modified xsi:type="dcterms:W3CDTF">2024-08-22T01:39:30Z</dcterms:modified>
</cp:coreProperties>
</file>